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8"/>
  </p:handoutMasterIdLst>
  <p:sldIdLst>
    <p:sldId id="256" r:id="rId2"/>
    <p:sldId id="281" r:id="rId3"/>
    <p:sldId id="28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2" r:id="rId19"/>
    <p:sldId id="273" r:id="rId20"/>
    <p:sldId id="283" r:id="rId21"/>
    <p:sldId id="274" r:id="rId22"/>
    <p:sldId id="275" r:id="rId23"/>
    <p:sldId id="276" r:id="rId24"/>
    <p:sldId id="278" r:id="rId25"/>
    <p:sldId id="279" r:id="rId26"/>
    <p:sldId id="277" r:id="rId2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4FA1A-0EAC-46B0-8924-D9EE9B1374EA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E9833-4015-473C-97F3-4D443678B2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147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61638730-A43C-563D-7D55-E5A16C42D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0240" y="5409487"/>
            <a:ext cx="1845391" cy="6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9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39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66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39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61638730-A43C-563D-7D55-E5A16C42D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0240" y="5409487"/>
            <a:ext cx="1845391" cy="6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3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36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18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3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1638730-A43C-563D-7D55-E5A16C42D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0240" y="5409487"/>
            <a:ext cx="1845391" cy="6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47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05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1855949-BF5F-47E2-BA3A-DAB231790C4B}" type="datetimeFigureOut">
              <a:rPr lang="de-DE" smtClean="0"/>
              <a:t>18.05.26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41056BF-4FE8-4119-8EC9-6398CC0176D0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61638730-A43C-563D-7D55-E5A16C42DB4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120240" y="5409487"/>
            <a:ext cx="1845391" cy="6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3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6510" y="698567"/>
            <a:ext cx="10058400" cy="3566160"/>
          </a:xfrm>
        </p:spPr>
        <p:txBody>
          <a:bodyPr/>
          <a:lstStyle/>
          <a:p>
            <a:r>
              <a:rPr lang="de-DE" dirty="0">
                <a:latin typeface="+mn-lt"/>
              </a:rPr>
              <a:t>Wahlpflichtunterricht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00050" y="4455620"/>
            <a:ext cx="10416213" cy="1022154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ct val="0"/>
              </a:spcBef>
              <a:defRPr/>
            </a:pPr>
            <a:endParaRPr lang="de-DE" altLang="de-DE" sz="6500" cap="none" dirty="0">
              <a:solidFill>
                <a:srgbClr val="000000"/>
              </a:solidFill>
              <a:latin typeface="+mn-lt"/>
            </a:endParaRPr>
          </a:p>
          <a:p>
            <a:pPr>
              <a:spcBef>
                <a:spcPct val="0"/>
              </a:spcBef>
              <a:defRPr/>
            </a:pPr>
            <a:r>
              <a:rPr lang="de-DE" altLang="de-DE" sz="5000" cap="none" dirty="0">
                <a:solidFill>
                  <a:srgbClr val="000000"/>
                </a:solidFill>
                <a:latin typeface="+mn-lt"/>
              </a:rPr>
              <a:t>Info für die zukünftigen 7. Klassen des Haupt- und Realschulzweiges</a:t>
            </a:r>
          </a:p>
          <a:p>
            <a:pPr>
              <a:spcBef>
                <a:spcPct val="0"/>
              </a:spcBef>
              <a:defRPr/>
            </a:pPr>
            <a:endParaRPr lang="de-DE" altLang="de-DE" sz="5000" cap="none" dirty="0">
              <a:solidFill>
                <a:srgbClr val="000000"/>
              </a:solidFill>
              <a:latin typeface="+mn-lt"/>
            </a:endParaRPr>
          </a:p>
          <a:p>
            <a:pPr>
              <a:spcBef>
                <a:spcPct val="0"/>
              </a:spcBef>
              <a:defRPr/>
            </a:pPr>
            <a:r>
              <a:rPr lang="de-DE" altLang="de-DE" sz="5000" cap="none" dirty="0">
                <a:solidFill>
                  <a:srgbClr val="000000"/>
                </a:solidFill>
                <a:latin typeface="+mn-lt"/>
              </a:rPr>
              <a:t>Schuljahr 2026/2027</a:t>
            </a:r>
            <a:endParaRPr lang="de-DE" altLang="de-DE" sz="5000" cap="none" dirty="0">
              <a:latin typeface="+mn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854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1. Wo spricht man Französisch?</a:t>
            </a:r>
            <a:endParaRPr lang="de-DE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686" y="1846263"/>
            <a:ext cx="4598953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445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1" y="0"/>
            <a:ext cx="11576908" cy="631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40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solidFill>
                  <a:srgbClr val="000000"/>
                </a:solidFill>
              </a:rPr>
              <a:t>„So viele Länder sprechen Französisch?“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2081462"/>
            <a:ext cx="10058400" cy="3787631"/>
          </a:xfrm>
        </p:spPr>
        <p:txBody>
          <a:bodyPr/>
          <a:lstStyle/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de-DE" altLang="de-DE" sz="2800" dirty="0"/>
              <a:t>zweithäufigste Muttersprache in Europa (nach Deutsch)</a:t>
            </a:r>
          </a:p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de-DE" altLang="de-DE" sz="2800" dirty="0"/>
              <a:t>Frankreich als Nachbarland von Deutschland</a:t>
            </a:r>
          </a:p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endParaRPr lang="de-DE" altLang="de-DE" sz="2800" dirty="0"/>
          </a:p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de-DE" altLang="de-DE" sz="2800" dirty="0"/>
              <a:t>Amtssprache in über 30 Ländern weltweit (v. a. Europa, Afrika; Kanada) aufgrund der ehemaligen französischen Kolonien</a:t>
            </a:r>
          </a:p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endParaRPr lang="de-DE" altLang="de-DE" sz="2800" dirty="0"/>
          </a:p>
          <a:p>
            <a:pPr marL="265113" indent="-265113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de-DE" altLang="de-DE" sz="2800" dirty="0"/>
              <a:t>Vorwissen durch Englisch und französische Wörter im Deutschen</a:t>
            </a:r>
          </a:p>
          <a:p>
            <a:pPr marL="457200" indent="-457200">
              <a:spcBef>
                <a:spcPct val="0"/>
              </a:spcBef>
              <a:buFont typeface="Arial" charset="0"/>
              <a:buChar char="•"/>
              <a:defRPr/>
            </a:pPr>
            <a:endParaRPr lang="de-DE" dirty="0">
              <a:solidFill>
                <a:srgbClr val="000000"/>
              </a:solidFill>
              <a:cs typeface="Arial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3284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2. Warum sollte ich Französisch </a:t>
            </a:r>
            <a:br>
              <a:rPr lang="de-DE" altLang="de-DE" b="1" dirty="0"/>
            </a:br>
            <a:r>
              <a:rPr lang="de-DE" altLang="de-DE" b="1" dirty="0"/>
              <a:t>in der R7 wählen?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/>
              <a:t>gymnasiale</a:t>
            </a:r>
            <a:r>
              <a:rPr lang="en-GB" sz="2800" dirty="0"/>
              <a:t> </a:t>
            </a:r>
            <a:r>
              <a:rPr lang="en-GB" sz="2800" dirty="0" err="1"/>
              <a:t>Oberstufe</a:t>
            </a:r>
            <a:r>
              <a:rPr lang="en-GB" sz="2800" dirty="0"/>
              <a:t>: </a:t>
            </a:r>
            <a:r>
              <a:rPr lang="en-GB" sz="2800" dirty="0" err="1"/>
              <a:t>zweite</a:t>
            </a:r>
            <a:r>
              <a:rPr lang="en-GB" sz="2800" dirty="0"/>
              <a:t> </a:t>
            </a:r>
            <a:r>
              <a:rPr lang="en-GB" sz="2800" dirty="0" err="1"/>
              <a:t>Fremdsprache</a:t>
            </a:r>
            <a:r>
              <a:rPr lang="en-GB" sz="2800" dirty="0"/>
              <a:t> </a:t>
            </a:r>
            <a:r>
              <a:rPr lang="en-GB" sz="2800" dirty="0" err="1"/>
              <a:t>ist</a:t>
            </a:r>
            <a:r>
              <a:rPr lang="en-GB" sz="2800" dirty="0"/>
              <a:t> </a:t>
            </a:r>
            <a:r>
              <a:rPr lang="en-GB" sz="2800" dirty="0" err="1"/>
              <a:t>Pflicht</a:t>
            </a:r>
            <a:endParaRPr lang="en-GB" sz="2800" dirty="0"/>
          </a:p>
          <a:p>
            <a:pPr marL="971550" lvl="1" indent="-514350">
              <a:buFont typeface="Arial" charset="0"/>
              <a:buAutoNum type="alphaLcParenR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/>
              <a:t>4 </a:t>
            </a:r>
            <a:r>
              <a:rPr lang="en-GB" sz="2800" dirty="0" err="1"/>
              <a:t>Jahre</a:t>
            </a:r>
            <a:r>
              <a:rPr lang="en-GB" sz="2800" dirty="0"/>
              <a:t> LBS und </a:t>
            </a:r>
            <a:r>
              <a:rPr lang="en-GB" sz="2800" dirty="0" err="1"/>
              <a:t>ein</a:t>
            </a:r>
            <a:r>
              <a:rPr lang="en-GB" sz="2800" dirty="0"/>
              <a:t> </a:t>
            </a:r>
            <a:r>
              <a:rPr lang="en-GB" sz="2800" dirty="0" err="1"/>
              <a:t>Jahr</a:t>
            </a:r>
            <a:r>
              <a:rPr lang="en-GB" sz="2800" dirty="0"/>
              <a:t> in der </a:t>
            </a:r>
            <a:r>
              <a:rPr lang="en-GB" sz="2800" dirty="0" err="1"/>
              <a:t>Oberstufe</a:t>
            </a:r>
            <a:r>
              <a:rPr lang="en-GB" sz="2800" dirty="0"/>
              <a:t> </a:t>
            </a:r>
          </a:p>
          <a:p>
            <a:pPr marL="457200" lvl="1" indent="0">
              <a:buNone/>
              <a:tabLst>
                <a:tab pos="985838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/>
              <a:t>	</a:t>
            </a:r>
            <a:r>
              <a:rPr lang="en-GB" sz="2800" u="sng" dirty="0"/>
              <a:t>ODER</a:t>
            </a:r>
          </a:p>
          <a:p>
            <a:pPr marL="971550" lvl="1" indent="-514350">
              <a:buFont typeface="Arial" charset="0"/>
              <a:buAutoNum type="alphaLcParenR" startAt="2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/>
              <a:t>neue</a:t>
            </a:r>
            <a:r>
              <a:rPr lang="en-GB" sz="2800" dirty="0"/>
              <a:t> </a:t>
            </a:r>
            <a:r>
              <a:rPr lang="en-GB" sz="2800" dirty="0" err="1"/>
              <a:t>Sprache</a:t>
            </a:r>
            <a:r>
              <a:rPr lang="en-GB" sz="2800" dirty="0"/>
              <a:t> von </a:t>
            </a:r>
            <a:r>
              <a:rPr lang="en-GB" sz="2800" dirty="0" err="1"/>
              <a:t>Klasse</a:t>
            </a:r>
            <a:r>
              <a:rPr lang="en-GB" sz="2800" dirty="0"/>
              <a:t> 11 </a:t>
            </a:r>
            <a:r>
              <a:rPr lang="en-GB" sz="2800" dirty="0" err="1"/>
              <a:t>bis</a:t>
            </a:r>
            <a:r>
              <a:rPr lang="en-GB" sz="2800" dirty="0"/>
              <a:t> </a:t>
            </a:r>
            <a:r>
              <a:rPr lang="en-GB" sz="2800" dirty="0" err="1"/>
              <a:t>zum</a:t>
            </a:r>
            <a:r>
              <a:rPr lang="en-GB" sz="2800" dirty="0"/>
              <a:t> Abitur</a:t>
            </a:r>
          </a:p>
          <a:p>
            <a:pPr marL="971550" lvl="1" indent="-514350">
              <a:buFont typeface="Arial" charset="0"/>
              <a:buAutoNum type="alphaLcParenR" startAt="2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/>
          </a:p>
          <a:p>
            <a:pPr>
              <a:buFont typeface="Arial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>
                <a:solidFill>
                  <a:prstClr val="black"/>
                </a:solidFill>
              </a:rPr>
              <a:t>Fachoberschule</a:t>
            </a:r>
            <a:r>
              <a:rPr lang="en-GB" sz="2800" dirty="0">
                <a:solidFill>
                  <a:prstClr val="black"/>
                </a:solidFill>
              </a:rPr>
              <a:t> (FOS): </a:t>
            </a:r>
            <a:r>
              <a:rPr lang="en-GB" sz="2800" dirty="0" err="1">
                <a:solidFill>
                  <a:prstClr val="black"/>
                </a:solidFill>
              </a:rPr>
              <a:t>keine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zweite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Fremdsprache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nötig</a:t>
            </a:r>
            <a:endParaRPr lang="en-GB" sz="2800" dirty="0">
              <a:solidFill>
                <a:prstClr val="black"/>
              </a:solidFill>
            </a:endParaRPr>
          </a:p>
          <a:p>
            <a:pPr>
              <a:buFont typeface="Arial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sz="2800" dirty="0">
              <a:solidFill>
                <a:prstClr val="black"/>
              </a:solidFill>
            </a:endParaRPr>
          </a:p>
          <a:p>
            <a:pPr>
              <a:buFont typeface="Arial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u="sng" dirty="0">
                <a:solidFill>
                  <a:prstClr val="black"/>
                </a:solidFill>
              </a:rPr>
              <a:t>WICHTIG</a:t>
            </a:r>
            <a:r>
              <a:rPr lang="en-GB" sz="2800" dirty="0">
                <a:solidFill>
                  <a:prstClr val="black"/>
                </a:solidFill>
              </a:rPr>
              <a:t>: </a:t>
            </a:r>
            <a:r>
              <a:rPr lang="en-GB" sz="2800" dirty="0" err="1">
                <a:solidFill>
                  <a:prstClr val="black"/>
                </a:solidFill>
              </a:rPr>
              <a:t>Nach</a:t>
            </a:r>
            <a:r>
              <a:rPr lang="en-GB" sz="2800" dirty="0">
                <a:solidFill>
                  <a:prstClr val="black"/>
                </a:solidFill>
              </a:rPr>
              <a:t> der LBS </a:t>
            </a:r>
            <a:r>
              <a:rPr lang="en-GB" sz="2800" dirty="0" err="1">
                <a:solidFill>
                  <a:prstClr val="black"/>
                </a:solidFill>
              </a:rPr>
              <a:t>auch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noch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alles</a:t>
            </a:r>
            <a:r>
              <a:rPr lang="en-GB" sz="2800" dirty="0">
                <a:solidFill>
                  <a:prstClr val="black"/>
                </a:solidFill>
              </a:rPr>
              <a:t> </a:t>
            </a:r>
            <a:r>
              <a:rPr lang="en-GB" sz="2800" dirty="0" err="1">
                <a:solidFill>
                  <a:prstClr val="black"/>
                </a:solidFill>
              </a:rPr>
              <a:t>möglich</a:t>
            </a:r>
            <a:r>
              <a:rPr lang="en-GB" sz="2800" dirty="0">
                <a:solidFill>
                  <a:prstClr val="black"/>
                </a:solidFill>
              </a:rPr>
              <a:t>!</a:t>
            </a:r>
            <a:endParaRPr lang="en-GB" altLang="de-DE" sz="2800" dirty="0"/>
          </a:p>
          <a:p>
            <a:pPr marL="0" indent="0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dirty="0">
              <a:solidFill>
                <a:prstClr val="black"/>
              </a:solidFill>
            </a:endParaRPr>
          </a:p>
          <a:p>
            <a:pPr marL="457200" lvl="1" indent="0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7794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Zusätzliche Möglichkeiten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961146"/>
            <a:ext cx="10058400" cy="390794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2800" dirty="0"/>
              <a:t>DELF-Sprachzertifikat (ab Kl. 8)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885" y="2514250"/>
            <a:ext cx="4316629" cy="30223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2009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Zusätzliche Möglichkeiten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2009273"/>
            <a:ext cx="10058400" cy="4259179"/>
          </a:xfrm>
        </p:spPr>
        <p:txBody>
          <a:bodyPr>
            <a:normAutofit/>
          </a:bodyPr>
          <a:lstStyle/>
          <a:p>
            <a:pPr marL="265113" indent="-265113">
              <a:buFont typeface="Arial" panose="020B0604020202020204" pitchFamily="34" charset="0"/>
              <a:buChar char="•"/>
            </a:pPr>
            <a:r>
              <a:rPr lang="en-GB" altLang="de-DE" sz="2800" dirty="0" err="1">
                <a:solidFill>
                  <a:srgbClr val="000000"/>
                </a:solidFill>
              </a:rPr>
              <a:t>Tagesfahrt</a:t>
            </a:r>
            <a:r>
              <a:rPr lang="en-GB" altLang="de-DE" sz="2800" dirty="0">
                <a:solidFill>
                  <a:srgbClr val="000000"/>
                </a:solidFill>
              </a:rPr>
              <a:t> </a:t>
            </a:r>
            <a:r>
              <a:rPr lang="en-GB" altLang="de-DE" sz="2800" dirty="0" err="1">
                <a:solidFill>
                  <a:srgbClr val="000000"/>
                </a:solidFill>
              </a:rPr>
              <a:t>nach</a:t>
            </a:r>
            <a:r>
              <a:rPr lang="en-GB" altLang="de-DE" sz="2800" dirty="0">
                <a:solidFill>
                  <a:srgbClr val="000000"/>
                </a:solidFill>
              </a:rPr>
              <a:t> Metz (Jg. 8)</a:t>
            </a:r>
          </a:p>
          <a:p>
            <a:pPr marL="265113" indent="-265113">
              <a:buFont typeface="Arial" panose="020B0604020202020204" pitchFamily="34" charset="0"/>
              <a:buChar char="•"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buFont typeface="Arial" panose="020B0604020202020204" pitchFamily="34" charset="0"/>
              <a:buChar char="•"/>
            </a:pPr>
            <a:r>
              <a:rPr lang="en-GB" altLang="de-DE" sz="2800" dirty="0" err="1">
                <a:solidFill>
                  <a:srgbClr val="000000"/>
                </a:solidFill>
              </a:rPr>
              <a:t>Schüleraustausch</a:t>
            </a:r>
            <a:r>
              <a:rPr lang="en-GB" altLang="de-DE" sz="2800" dirty="0">
                <a:solidFill>
                  <a:srgbClr val="000000"/>
                </a:solidFill>
              </a:rPr>
              <a:t> </a:t>
            </a:r>
            <a:r>
              <a:rPr lang="en-GB" altLang="de-DE" sz="2800" dirty="0" err="1">
                <a:solidFill>
                  <a:srgbClr val="000000"/>
                </a:solidFill>
              </a:rPr>
              <a:t>mit</a:t>
            </a:r>
            <a:r>
              <a:rPr lang="en-GB" altLang="de-DE" sz="2800" dirty="0">
                <a:solidFill>
                  <a:srgbClr val="000000"/>
                </a:solidFill>
              </a:rPr>
              <a:t> Saintes (Bretagne)</a:t>
            </a:r>
          </a:p>
          <a:p>
            <a:endParaRPr lang="de-DE" dirty="0"/>
          </a:p>
        </p:txBody>
      </p:sp>
      <p:pic>
        <p:nvPicPr>
          <p:cNvPr id="4" name="Grafik 4" descr="Ein Bild, das draußen, Himmel, Gebäude, Kirche enthält.&#10;&#10;Automatisch generierte Beschreibu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41512"/>
            <a:ext cx="2877942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6" descr="Ein Bild, das Text, Himmel, draußen, Schild enthält.&#10;&#10;Automatisch generierte Beschreibu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173" y="2641260"/>
            <a:ext cx="2879479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2" descr="Ein Bild, das Blume, Baum, draußen, Pflanze enthält.&#10;&#10;Automatisch generierte Beschreibu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2641512"/>
            <a:ext cx="288103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844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3. Ist Französisch „schwer“?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985210"/>
            <a:ext cx="10058400" cy="3883883"/>
          </a:xfrm>
        </p:spPr>
        <p:txBody>
          <a:bodyPr/>
          <a:lstStyle/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de-DE" sz="2800" dirty="0" err="1"/>
              <a:t>Aussprache</a:t>
            </a:r>
            <a:r>
              <a:rPr lang="en-GB" altLang="de-DE" sz="2800" dirty="0"/>
              <a:t> </a:t>
            </a:r>
            <a:r>
              <a:rPr lang="en-GB" altLang="de-DE" sz="2800" dirty="0" err="1"/>
              <a:t>teilweise</a:t>
            </a:r>
            <a:r>
              <a:rPr lang="en-GB" altLang="de-DE" sz="2800" dirty="0"/>
              <a:t> </a:t>
            </a:r>
            <a:r>
              <a:rPr lang="en-GB" altLang="de-DE" sz="2800" dirty="0" err="1"/>
              <a:t>ungewöhnlich</a:t>
            </a:r>
            <a:r>
              <a:rPr lang="en-GB" altLang="de-DE" sz="2800" dirty="0"/>
              <a:t> (La France, L’ </a:t>
            </a:r>
            <a:r>
              <a:rPr lang="en-GB" altLang="de-DE" sz="2800" dirty="0" err="1"/>
              <a:t>Allemagne</a:t>
            </a:r>
            <a:r>
              <a:rPr lang="en-GB" altLang="de-DE" sz="2800" dirty="0"/>
              <a:t>)</a:t>
            </a: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de-DE" sz="2800" dirty="0" err="1"/>
              <a:t>Wortschatz</a:t>
            </a:r>
            <a:r>
              <a:rPr lang="en-GB" altLang="de-DE" sz="2800" dirty="0"/>
              <a:t> </a:t>
            </a:r>
            <a:r>
              <a:rPr lang="en-GB" altLang="de-DE" sz="2800" dirty="0" err="1"/>
              <a:t>zum</a:t>
            </a:r>
            <a:r>
              <a:rPr lang="en-GB" altLang="de-DE" sz="2800" dirty="0"/>
              <a:t> </a:t>
            </a:r>
            <a:r>
              <a:rPr lang="en-GB" altLang="de-DE" sz="2800" dirty="0" err="1"/>
              <a:t>Teil</a:t>
            </a:r>
            <a:r>
              <a:rPr lang="en-GB" altLang="de-DE" sz="2800" dirty="0"/>
              <a:t> </a:t>
            </a:r>
            <a:r>
              <a:rPr lang="en-GB" altLang="de-DE" sz="2800" dirty="0" err="1"/>
              <a:t>durch</a:t>
            </a:r>
            <a:r>
              <a:rPr lang="en-GB" altLang="de-DE" sz="2800" dirty="0"/>
              <a:t> </a:t>
            </a:r>
            <a:r>
              <a:rPr lang="en-GB" altLang="de-DE" sz="2800" dirty="0" err="1"/>
              <a:t>andere</a:t>
            </a:r>
            <a:r>
              <a:rPr lang="en-GB" altLang="de-DE" sz="2800" dirty="0"/>
              <a:t> </a:t>
            </a:r>
            <a:r>
              <a:rPr lang="en-GB" altLang="de-DE" sz="2800" dirty="0" err="1"/>
              <a:t>Sprachen</a:t>
            </a:r>
            <a:r>
              <a:rPr lang="en-GB" altLang="de-DE" sz="2800" dirty="0"/>
              <a:t> </a:t>
            </a:r>
            <a:r>
              <a:rPr lang="en-GB" altLang="de-DE" sz="2800" dirty="0" err="1"/>
              <a:t>bekannt</a:t>
            </a:r>
            <a:endParaRPr lang="en-GB" altLang="de-DE" sz="2800" dirty="0"/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de-DE" sz="2800" dirty="0"/>
              <a:t>Grammatik </a:t>
            </a:r>
            <a:r>
              <a:rPr lang="en-GB" altLang="de-DE" sz="2800" dirty="0" err="1"/>
              <a:t>zum</a:t>
            </a:r>
            <a:r>
              <a:rPr lang="en-GB" altLang="de-DE" sz="2800" dirty="0"/>
              <a:t> </a:t>
            </a:r>
            <a:r>
              <a:rPr lang="en-GB" altLang="de-DE" sz="2800" dirty="0" err="1"/>
              <a:t>Teil</a:t>
            </a:r>
            <a:r>
              <a:rPr lang="en-GB" altLang="de-DE" sz="2800" dirty="0"/>
              <a:t> </a:t>
            </a:r>
            <a:r>
              <a:rPr lang="en-GB" altLang="de-DE" sz="2800" dirty="0" err="1"/>
              <a:t>anders</a:t>
            </a:r>
            <a:r>
              <a:rPr lang="en-GB" altLang="de-DE" sz="2800" dirty="0"/>
              <a:t> (z. B. le/la)</a:t>
            </a: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de-DE" sz="2800" dirty="0"/>
              <a:t>am </a:t>
            </a:r>
            <a:r>
              <a:rPr lang="en-GB" altLang="de-DE" sz="2800" dirty="0" err="1"/>
              <a:t>Anfang</a:t>
            </a:r>
            <a:r>
              <a:rPr lang="en-GB" altLang="de-DE" sz="2800" dirty="0"/>
              <a:t> </a:t>
            </a:r>
            <a:r>
              <a:rPr lang="en-GB" altLang="de-DE" sz="2800" dirty="0" err="1"/>
              <a:t>fleißig</a:t>
            </a:r>
            <a:r>
              <a:rPr lang="en-GB" altLang="de-DE" sz="2800" dirty="0"/>
              <a:t> sein (</a:t>
            </a:r>
            <a:r>
              <a:rPr lang="en-GB" altLang="de-DE" sz="2800" dirty="0" err="1"/>
              <a:t>wie</a:t>
            </a:r>
            <a:r>
              <a:rPr lang="en-GB" altLang="de-DE" sz="2800" dirty="0"/>
              <a:t> die </a:t>
            </a:r>
            <a:r>
              <a:rPr lang="en-GB" altLang="de-DE" sz="2800" dirty="0" err="1"/>
              <a:t>Etagen</a:t>
            </a:r>
            <a:r>
              <a:rPr lang="en-GB" altLang="de-DE" sz="2800" dirty="0"/>
              <a:t> </a:t>
            </a:r>
            <a:r>
              <a:rPr lang="en-GB" altLang="de-DE" sz="2800" dirty="0" err="1"/>
              <a:t>eines</a:t>
            </a:r>
            <a:r>
              <a:rPr lang="en-GB" altLang="de-DE" sz="2800" dirty="0"/>
              <a:t> </a:t>
            </a:r>
            <a:r>
              <a:rPr lang="en-GB" altLang="de-DE" sz="2800" dirty="0" err="1"/>
              <a:t>Hauses</a:t>
            </a:r>
            <a:r>
              <a:rPr lang="en-GB" altLang="de-DE" sz="2800" dirty="0"/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4708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Fremdes und Bekanntes - </a:t>
            </a:r>
            <a:br>
              <a:rPr lang="de-DE" b="1" dirty="0"/>
            </a:br>
            <a:r>
              <a:rPr lang="de-DE" b="1" dirty="0"/>
              <a:t>Essen und Trinken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019" y="3962309"/>
            <a:ext cx="1344613" cy="201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84" y="3857414"/>
            <a:ext cx="1843087" cy="230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59" y="4449475"/>
            <a:ext cx="2924175" cy="1638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34" y="1987642"/>
            <a:ext cx="2457450" cy="1633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34" y="2023110"/>
            <a:ext cx="2768600" cy="207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8" t="-1" r="-1" b="-1479"/>
          <a:stretch/>
        </p:blipFill>
        <p:spPr bwMode="auto">
          <a:xfrm>
            <a:off x="9035716" y="610957"/>
            <a:ext cx="1882189" cy="2553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9815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Fremdes und Bekanntes - </a:t>
            </a:r>
            <a:br>
              <a:rPr lang="de-DE" b="1" dirty="0"/>
            </a:br>
            <a:r>
              <a:rPr lang="de-DE" b="1" dirty="0"/>
              <a:t>Essen und Trinken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019" y="3962309"/>
            <a:ext cx="1344613" cy="201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84" y="3857414"/>
            <a:ext cx="1843087" cy="230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59" y="4449475"/>
            <a:ext cx="2924175" cy="1638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34" y="1987642"/>
            <a:ext cx="2457450" cy="1633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34" y="2023110"/>
            <a:ext cx="2768600" cy="207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8" t="-1" r="-1" b="-1479"/>
          <a:stretch/>
        </p:blipFill>
        <p:spPr bwMode="auto">
          <a:xfrm>
            <a:off x="9035716" y="610957"/>
            <a:ext cx="1882189" cy="2553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521589" y="3284164"/>
            <a:ext cx="2711080" cy="369888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la </a:t>
            </a:r>
            <a:r>
              <a:rPr lang="de-DE" altLang="de-DE" sz="1800" dirty="0" err="1">
                <a:latin typeface="Arial" panose="020B0604020202020204" pitchFamily="34" charset="0"/>
              </a:rPr>
              <a:t>mousse</a:t>
            </a:r>
            <a:r>
              <a:rPr lang="de-DE" altLang="de-DE" sz="1800" dirty="0">
                <a:latin typeface="Arial" panose="020B0604020202020204" pitchFamily="34" charset="0"/>
              </a:rPr>
              <a:t> au </a:t>
            </a:r>
            <a:r>
              <a:rPr lang="de-DE" altLang="de-DE" sz="1800" dirty="0" err="1">
                <a:latin typeface="Arial" panose="020B0604020202020204" pitchFamily="34" charset="0"/>
              </a:rPr>
              <a:t>chocolat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11" name="Textfeld 3"/>
          <p:cNvSpPr txBox="1">
            <a:spLocks noChangeArrowheads="1"/>
          </p:cNvSpPr>
          <p:nvPr/>
        </p:nvSpPr>
        <p:spPr bwMode="auto">
          <a:xfrm>
            <a:off x="5079080" y="3860907"/>
            <a:ext cx="1849419" cy="36988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des </a:t>
            </a:r>
            <a:r>
              <a:rPr lang="de-DE" altLang="de-DE" sz="1800" dirty="0" err="1">
                <a:latin typeface="Arial" panose="020B0604020202020204" pitchFamily="34" charset="0"/>
              </a:rPr>
              <a:t>baguettes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12" name="Textfeld 4"/>
          <p:cNvSpPr txBox="1">
            <a:spLocks noChangeArrowheads="1"/>
          </p:cNvSpPr>
          <p:nvPr/>
        </p:nvSpPr>
        <p:spPr bwMode="auto">
          <a:xfrm>
            <a:off x="3652347" y="5903625"/>
            <a:ext cx="1361323" cy="3683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des </a:t>
            </a:r>
            <a:r>
              <a:rPr lang="de-DE" altLang="de-DE" sz="1800" dirty="0" err="1">
                <a:latin typeface="Arial" panose="020B0604020202020204" pitchFamily="34" charset="0"/>
              </a:rPr>
              <a:t>crêpes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13" name="Textfeld 5"/>
          <p:cNvSpPr txBox="1">
            <a:spLocks noChangeArrowheads="1"/>
          </p:cNvSpPr>
          <p:nvPr/>
        </p:nvSpPr>
        <p:spPr bwMode="auto">
          <a:xfrm>
            <a:off x="7519419" y="5520666"/>
            <a:ext cx="1942241" cy="3683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des </a:t>
            </a:r>
            <a:r>
              <a:rPr lang="de-DE" altLang="de-DE" sz="1800" dirty="0" err="1">
                <a:latin typeface="Arial" panose="020B0604020202020204" pitchFamily="34" charset="0"/>
              </a:rPr>
              <a:t>croissants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14" name="Textfeld 6"/>
          <p:cNvSpPr txBox="1">
            <a:spLocks noChangeArrowheads="1"/>
          </p:cNvSpPr>
          <p:nvPr/>
        </p:nvSpPr>
        <p:spPr bwMode="auto">
          <a:xfrm>
            <a:off x="8216459" y="4313175"/>
            <a:ext cx="935037" cy="36988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 err="1">
                <a:latin typeface="Arial" panose="020B0604020202020204" pitchFamily="34" charset="0"/>
              </a:rPr>
              <a:t>un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latin typeface="Arial" panose="020B0604020202020204" pitchFamily="34" charset="0"/>
              </a:rPr>
              <a:t>café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9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Fremdes und Bekanntes – Kultur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90" y="2073662"/>
            <a:ext cx="2095500" cy="3876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04" y="2154906"/>
            <a:ext cx="1676400" cy="1419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32" y="4048232"/>
            <a:ext cx="2087562" cy="1820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127" y="1942180"/>
            <a:ext cx="1908175" cy="2151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83" y="4413083"/>
            <a:ext cx="1697038" cy="1690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6912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313C0-2ECC-48B6-B407-A609F3EED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cs typeface="Arial" charset="0"/>
              </a:rPr>
              <a:t>Zusatzunterricht in der Hauptschule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734AA3-17C5-4E14-A719-8931E0660E39}"/>
              </a:ext>
            </a:extLst>
          </p:cNvPr>
          <p:cNvSpPr txBox="1"/>
          <p:nvPr/>
        </p:nvSpPr>
        <p:spPr>
          <a:xfrm>
            <a:off x="2042160" y="2598349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7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6A7CEF-452B-4181-AE0F-B2E3283C0233}"/>
              </a:ext>
            </a:extLst>
          </p:cNvPr>
          <p:cNvSpPr txBox="1"/>
          <p:nvPr/>
        </p:nvSpPr>
        <p:spPr>
          <a:xfrm>
            <a:off x="4583185" y="2598349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8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3C67A13-7B30-4692-891D-437AD83E3724}"/>
              </a:ext>
            </a:extLst>
          </p:cNvPr>
          <p:cNvSpPr txBox="1"/>
          <p:nvPr/>
        </p:nvSpPr>
        <p:spPr>
          <a:xfrm>
            <a:off x="7128105" y="2590962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9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ABA4C46-AA8D-41B6-BDE7-472480EF95DB}"/>
              </a:ext>
            </a:extLst>
          </p:cNvPr>
          <p:cNvSpPr txBox="1"/>
          <p:nvPr/>
        </p:nvSpPr>
        <p:spPr>
          <a:xfrm>
            <a:off x="2042160" y="3301414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Informatik</a:t>
            </a:r>
          </a:p>
          <a:p>
            <a:pPr algn="ctr"/>
            <a:r>
              <a:rPr lang="de-DE" b="1" dirty="0"/>
              <a:t>2 Stunden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CA545A-5FEC-48A7-B8E8-F2B98F349692}"/>
              </a:ext>
            </a:extLst>
          </p:cNvPr>
          <p:cNvSpPr txBox="1"/>
          <p:nvPr/>
        </p:nvSpPr>
        <p:spPr>
          <a:xfrm>
            <a:off x="4587080" y="3324252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Arbeitslehre</a:t>
            </a:r>
          </a:p>
          <a:p>
            <a:pPr algn="ctr"/>
            <a:r>
              <a:rPr lang="de-DE" b="1" dirty="0"/>
              <a:t>2 Stunden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FA3F316-6429-4ED9-BD15-C82D7D40EE5C}"/>
              </a:ext>
            </a:extLst>
          </p:cNvPr>
          <p:cNvSpPr txBox="1"/>
          <p:nvPr/>
        </p:nvSpPr>
        <p:spPr>
          <a:xfrm>
            <a:off x="7097625" y="3324251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Informatik</a:t>
            </a:r>
          </a:p>
          <a:p>
            <a:pPr algn="ctr"/>
            <a:r>
              <a:rPr lang="de-DE" b="1" dirty="0"/>
              <a:t>2 Stunden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E53CE3C-EC6B-4CF9-8DB4-BEDDB777ABDC}"/>
              </a:ext>
            </a:extLst>
          </p:cNvPr>
          <p:cNvSpPr txBox="1"/>
          <p:nvPr/>
        </p:nvSpPr>
        <p:spPr>
          <a:xfrm>
            <a:off x="1097280" y="5958617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Stand: Schuljahr 2025/2026</a:t>
            </a:r>
          </a:p>
        </p:txBody>
      </p:sp>
    </p:spTree>
    <p:extLst>
      <p:ext uri="{BB962C8B-B14F-4D97-AF65-F5344CB8AC3E}">
        <p14:creationId xmlns:p14="http://schemas.microsoft.com/office/powerpoint/2010/main" val="4025328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Fremdes und Bekanntes – Kultur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90" y="2073662"/>
            <a:ext cx="2095500" cy="3876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04" y="2154906"/>
            <a:ext cx="1676400" cy="1419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32" y="4048232"/>
            <a:ext cx="2087562" cy="1820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127" y="1942180"/>
            <a:ext cx="1908175" cy="2151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83" y="4413083"/>
            <a:ext cx="1697038" cy="1690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feld 2"/>
          <p:cNvSpPr txBox="1">
            <a:spLocks noChangeArrowheads="1"/>
          </p:cNvSpPr>
          <p:nvPr/>
        </p:nvSpPr>
        <p:spPr bwMode="auto">
          <a:xfrm>
            <a:off x="1081614" y="5663376"/>
            <a:ext cx="3035300" cy="646113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la </a:t>
            </a:r>
            <a:r>
              <a:rPr lang="de-DE" altLang="de-DE" sz="1800" dirty="0" err="1">
                <a:latin typeface="Arial" panose="020B0604020202020204" pitchFamily="34" charset="0"/>
              </a:rPr>
              <a:t>Fédération</a:t>
            </a:r>
            <a:r>
              <a:rPr lang="de-DE" altLang="de-DE" sz="1800" dirty="0">
                <a:latin typeface="Arial" panose="020B0604020202020204" pitchFamily="34" charset="0"/>
              </a:rPr>
              <a:t> Internationale de Football </a:t>
            </a:r>
            <a:r>
              <a:rPr lang="de-DE" altLang="de-DE" sz="1800" dirty="0" err="1">
                <a:latin typeface="Arial" panose="020B0604020202020204" pitchFamily="34" charset="0"/>
              </a:rPr>
              <a:t>Association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10" name="Textfeld 3"/>
          <p:cNvSpPr txBox="1">
            <a:spLocks noChangeArrowheads="1"/>
          </p:cNvSpPr>
          <p:nvPr/>
        </p:nvSpPr>
        <p:spPr bwMode="auto">
          <a:xfrm>
            <a:off x="8942638" y="3723291"/>
            <a:ext cx="1676400" cy="369888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la tour Eiffel</a:t>
            </a:r>
          </a:p>
        </p:txBody>
      </p:sp>
      <p:sp>
        <p:nvSpPr>
          <p:cNvPr id="11" name="Textfeld 4"/>
          <p:cNvSpPr txBox="1">
            <a:spLocks noChangeArrowheads="1"/>
          </p:cNvSpPr>
          <p:nvPr/>
        </p:nvSpPr>
        <p:spPr bwMode="auto">
          <a:xfrm>
            <a:off x="5114883" y="3530707"/>
            <a:ext cx="1531938" cy="6477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Astérix et Obélix</a:t>
            </a:r>
          </a:p>
        </p:txBody>
      </p:sp>
      <p:sp>
        <p:nvSpPr>
          <p:cNvPr id="12" name="Textfeld 5"/>
          <p:cNvSpPr txBox="1">
            <a:spLocks noChangeArrowheads="1"/>
          </p:cNvSpPr>
          <p:nvPr/>
        </p:nvSpPr>
        <p:spPr bwMode="auto">
          <a:xfrm>
            <a:off x="5306749" y="5977468"/>
            <a:ext cx="1639461" cy="64452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les </a:t>
            </a:r>
            <a:r>
              <a:rPr lang="de-DE" altLang="de-DE" sz="1800" dirty="0" err="1">
                <a:latin typeface="Arial" panose="020B0604020202020204" pitchFamily="34" charset="0"/>
              </a:rPr>
              <a:t>aventures</a:t>
            </a:r>
            <a:r>
              <a:rPr lang="de-DE" altLang="de-DE" sz="1800" dirty="0"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Arial" panose="020B0604020202020204" pitchFamily="34" charset="0"/>
              </a:rPr>
              <a:t>de Tintin</a:t>
            </a:r>
          </a:p>
        </p:txBody>
      </p:sp>
    </p:spTree>
    <p:extLst>
      <p:ext uri="{BB962C8B-B14F-4D97-AF65-F5344CB8AC3E}">
        <p14:creationId xmlns:p14="http://schemas.microsoft.com/office/powerpoint/2010/main" val="30259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4. Was muss ich alles machen?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altLang="de-DE" sz="2800" dirty="0">
                <a:solidFill>
                  <a:srgbClr val="000000"/>
                </a:solidFill>
              </a:rPr>
              <a:t>Wahl </a:t>
            </a:r>
            <a:r>
              <a:rPr lang="en-GB" altLang="de-DE" sz="2800" dirty="0" err="1">
                <a:solidFill>
                  <a:srgbClr val="000000"/>
                </a:solidFill>
              </a:rPr>
              <a:t>für</a:t>
            </a:r>
            <a:r>
              <a:rPr lang="en-GB" altLang="de-DE" sz="2800" dirty="0">
                <a:solidFill>
                  <a:srgbClr val="000000"/>
                </a:solidFill>
              </a:rPr>
              <a:t> </a:t>
            </a:r>
            <a:r>
              <a:rPr lang="en-GB" altLang="de-DE" sz="2800" dirty="0" err="1">
                <a:solidFill>
                  <a:srgbClr val="000000"/>
                </a:solidFill>
              </a:rPr>
              <a:t>zwei</a:t>
            </a:r>
            <a:r>
              <a:rPr lang="en-GB" altLang="de-DE" sz="2800" dirty="0">
                <a:solidFill>
                  <a:srgbClr val="000000"/>
                </a:solidFill>
              </a:rPr>
              <a:t> </a:t>
            </a:r>
            <a:r>
              <a:rPr lang="en-GB" altLang="de-DE" sz="2800" dirty="0" err="1">
                <a:solidFill>
                  <a:srgbClr val="000000"/>
                </a:solidFill>
              </a:rPr>
              <a:t>Jahre</a:t>
            </a:r>
            <a:r>
              <a:rPr lang="en-GB" altLang="de-DE" sz="2800" dirty="0">
                <a:solidFill>
                  <a:srgbClr val="000000"/>
                </a:solidFill>
              </a:rPr>
              <a:t> </a:t>
            </a:r>
            <a:r>
              <a:rPr lang="en-GB" altLang="de-DE" sz="2800" dirty="0" err="1">
                <a:solidFill>
                  <a:srgbClr val="000000"/>
                </a:solidFill>
              </a:rPr>
              <a:t>verbindlich</a:t>
            </a:r>
            <a:r>
              <a:rPr lang="en-GB" altLang="de-DE" sz="2800" dirty="0">
                <a:solidFill>
                  <a:srgbClr val="000000"/>
                </a:solidFill>
              </a:rPr>
              <a:t> (</a:t>
            </a:r>
            <a:r>
              <a:rPr lang="en-GB" altLang="de-DE" sz="2800" dirty="0" err="1">
                <a:solidFill>
                  <a:srgbClr val="000000"/>
                </a:solidFill>
              </a:rPr>
              <a:t>Klasse</a:t>
            </a:r>
            <a:r>
              <a:rPr lang="en-GB" altLang="de-DE" sz="2800" dirty="0">
                <a:solidFill>
                  <a:srgbClr val="000000"/>
                </a:solidFill>
              </a:rPr>
              <a:t> 7/8)</a:t>
            </a: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altLang="de-DE" sz="2800" dirty="0" err="1">
                <a:solidFill>
                  <a:srgbClr val="000000"/>
                </a:solidFill>
              </a:rPr>
              <a:t>Nebenfach</a:t>
            </a:r>
            <a:r>
              <a:rPr lang="en-GB" altLang="de-DE" sz="2800" dirty="0">
                <a:solidFill>
                  <a:srgbClr val="000000"/>
                </a:solidFill>
              </a:rPr>
              <a:t>, </a:t>
            </a:r>
            <a:r>
              <a:rPr lang="en-GB" altLang="de-DE" sz="2800" dirty="0" err="1">
                <a:solidFill>
                  <a:srgbClr val="000000"/>
                </a:solidFill>
              </a:rPr>
              <a:t>aber</a:t>
            </a:r>
            <a:r>
              <a:rPr lang="en-GB" altLang="de-DE" sz="2800" dirty="0">
                <a:solidFill>
                  <a:srgbClr val="000000"/>
                </a:solidFill>
              </a:rPr>
              <a:t> 4-5 </a:t>
            </a:r>
            <a:r>
              <a:rPr lang="en-GB" altLang="de-DE" sz="2800" dirty="0" err="1">
                <a:solidFill>
                  <a:srgbClr val="000000"/>
                </a:solidFill>
              </a:rPr>
              <a:t>Stunden</a:t>
            </a:r>
            <a:r>
              <a:rPr lang="en-GB" altLang="de-DE" sz="2800" dirty="0">
                <a:solidFill>
                  <a:srgbClr val="000000"/>
                </a:solidFill>
              </a:rPr>
              <a:t> pro </a:t>
            </a:r>
            <a:r>
              <a:rPr lang="en-GB" altLang="de-DE" sz="2800" dirty="0" err="1">
                <a:solidFill>
                  <a:srgbClr val="000000"/>
                </a:solidFill>
              </a:rPr>
              <a:t>Woche</a:t>
            </a: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altLang="de-DE" sz="2800" dirty="0">
                <a:solidFill>
                  <a:srgbClr val="000000"/>
                </a:solidFill>
              </a:rPr>
              <a:t>2 </a:t>
            </a:r>
            <a:r>
              <a:rPr lang="en-GB" altLang="de-DE" sz="2800" dirty="0" err="1">
                <a:solidFill>
                  <a:srgbClr val="000000"/>
                </a:solidFill>
              </a:rPr>
              <a:t>Arbeiten</a:t>
            </a:r>
            <a:r>
              <a:rPr lang="en-GB" altLang="de-DE" sz="2800" dirty="0">
                <a:solidFill>
                  <a:srgbClr val="000000"/>
                </a:solidFill>
              </a:rPr>
              <a:t> pro </a:t>
            </a:r>
            <a:r>
              <a:rPr lang="en-GB" altLang="de-DE" sz="2800" dirty="0" err="1">
                <a:solidFill>
                  <a:srgbClr val="000000"/>
                </a:solidFill>
              </a:rPr>
              <a:t>Halbjahr</a:t>
            </a:r>
            <a:r>
              <a:rPr lang="en-GB" altLang="de-DE" sz="2800" dirty="0">
                <a:solidFill>
                  <a:srgbClr val="000000"/>
                </a:solidFill>
              </a:rPr>
              <a:t>, </a:t>
            </a:r>
            <a:r>
              <a:rPr lang="en-GB" altLang="de-DE" sz="2800" dirty="0" err="1">
                <a:solidFill>
                  <a:srgbClr val="000000"/>
                </a:solidFill>
              </a:rPr>
              <a:t>Vokabeltests</a:t>
            </a:r>
            <a:endParaRPr lang="en-GB" altLang="de-DE" sz="2800" dirty="0">
              <a:solidFill>
                <a:srgbClr val="000000"/>
              </a:solidFill>
            </a:endParaRPr>
          </a:p>
          <a:p>
            <a:pPr marL="0" indent="0">
              <a:lnSpc>
                <a:spcPct val="95000"/>
              </a:lnSpc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en-GB" altLang="de-DE" sz="2800" dirty="0">
              <a:solidFill>
                <a:srgbClr val="000000"/>
              </a:solidFill>
            </a:endParaRPr>
          </a:p>
          <a:p>
            <a:pPr marL="265113" indent="-265113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altLang="de-DE" sz="2800" dirty="0" err="1">
                <a:solidFill>
                  <a:srgbClr val="000000"/>
                </a:solidFill>
              </a:rPr>
              <a:t>Inhalte</a:t>
            </a:r>
            <a:r>
              <a:rPr lang="en-GB" altLang="de-DE" sz="2800" dirty="0">
                <a:solidFill>
                  <a:srgbClr val="000000"/>
                </a:solidFill>
              </a:rPr>
              <a:t>: </a:t>
            </a:r>
            <a:r>
              <a:rPr lang="en-GB" altLang="de-DE" sz="2800" dirty="0" err="1">
                <a:solidFill>
                  <a:srgbClr val="000000"/>
                </a:solidFill>
              </a:rPr>
              <a:t>Sprechen</a:t>
            </a:r>
            <a:r>
              <a:rPr lang="en-GB" altLang="de-DE" sz="2800" dirty="0">
                <a:solidFill>
                  <a:srgbClr val="000000"/>
                </a:solidFill>
              </a:rPr>
              <a:t>, </a:t>
            </a:r>
            <a:r>
              <a:rPr lang="en-GB" altLang="de-DE" sz="2800" dirty="0" err="1">
                <a:solidFill>
                  <a:srgbClr val="000000"/>
                </a:solidFill>
              </a:rPr>
              <a:t>Schreiben</a:t>
            </a:r>
            <a:r>
              <a:rPr lang="en-GB" altLang="de-DE" sz="2800" dirty="0">
                <a:solidFill>
                  <a:srgbClr val="000000"/>
                </a:solidFill>
              </a:rPr>
              <a:t>, </a:t>
            </a:r>
            <a:r>
              <a:rPr lang="en-GB" altLang="de-DE" sz="2800" dirty="0" err="1">
                <a:solidFill>
                  <a:srgbClr val="000000"/>
                </a:solidFill>
              </a:rPr>
              <a:t>Hören</a:t>
            </a:r>
            <a:r>
              <a:rPr lang="en-GB" altLang="de-DE" sz="2800" dirty="0">
                <a:solidFill>
                  <a:srgbClr val="000000"/>
                </a:solidFill>
              </a:rPr>
              <a:t>, </a:t>
            </a:r>
            <a:r>
              <a:rPr lang="en-GB" altLang="de-DE" sz="2800" dirty="0" err="1">
                <a:solidFill>
                  <a:srgbClr val="000000"/>
                </a:solidFill>
              </a:rPr>
              <a:t>Lesen</a:t>
            </a:r>
            <a:r>
              <a:rPr lang="en-GB" altLang="de-DE" sz="2800" dirty="0">
                <a:solidFill>
                  <a:srgbClr val="000000"/>
                </a:solidFill>
              </a:rPr>
              <a:t> (</a:t>
            </a:r>
            <a:r>
              <a:rPr lang="en-GB" altLang="de-DE" sz="2800" dirty="0" err="1">
                <a:solidFill>
                  <a:srgbClr val="000000"/>
                </a:solidFill>
              </a:rPr>
              <a:t>wie</a:t>
            </a:r>
            <a:r>
              <a:rPr lang="en-GB" altLang="de-DE" sz="2800" dirty="0">
                <a:solidFill>
                  <a:srgbClr val="000000"/>
                </a:solidFill>
              </a:rPr>
              <a:t> in </a:t>
            </a:r>
            <a:r>
              <a:rPr lang="en-GB" altLang="de-DE" sz="2800" dirty="0" err="1">
                <a:solidFill>
                  <a:srgbClr val="000000"/>
                </a:solidFill>
              </a:rPr>
              <a:t>Englisch</a:t>
            </a:r>
            <a:r>
              <a:rPr lang="en-GB" altLang="de-DE" sz="2800" dirty="0">
                <a:solidFill>
                  <a:srgbClr val="000000"/>
                </a:solidFill>
              </a:rPr>
              <a:t>), </a:t>
            </a:r>
            <a:r>
              <a:rPr lang="en-GB" altLang="de-DE" sz="2800" dirty="0" err="1">
                <a:solidFill>
                  <a:srgbClr val="000000"/>
                </a:solidFill>
              </a:rPr>
              <a:t>Kultur</a:t>
            </a:r>
            <a:r>
              <a:rPr lang="en-GB" altLang="de-DE" sz="2800" dirty="0">
                <a:solidFill>
                  <a:srgbClr val="000000"/>
                </a:solidFill>
              </a:rPr>
              <a:t>, Land und </a:t>
            </a:r>
            <a:r>
              <a:rPr lang="en-GB" altLang="de-DE" sz="2800" dirty="0" err="1">
                <a:solidFill>
                  <a:srgbClr val="000000"/>
                </a:solidFill>
              </a:rPr>
              <a:t>Leute</a:t>
            </a:r>
            <a:endParaRPr lang="en-GB" altLang="de-DE" sz="280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7257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5. Du solltest Französisch wählen, wenn Du…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00150" y="1962150"/>
            <a:ext cx="9955530" cy="3906944"/>
          </a:xfrm>
        </p:spPr>
        <p:txBody>
          <a:bodyPr/>
          <a:lstStyle/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/>
              <a:t> gut in Englisch (und Deutsch) bist (Note 3 oder besser).</a:t>
            </a:r>
          </a:p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/>
              <a:t> Interesse an einer neuen Sprache und Kultur mitbringst.</a:t>
            </a:r>
          </a:p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/>
              <a:t> bereit bist, etwas mehr zu machen.</a:t>
            </a:r>
          </a:p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/>
              <a:t> Lust auf eine der wichtigsten Sprachen der Welt hast.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820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5. Du solltest Französisch </a:t>
            </a:r>
            <a:r>
              <a:rPr lang="de-DE" altLang="de-DE" b="1" u="sng" dirty="0">
                <a:solidFill>
                  <a:srgbClr val="FF0000"/>
                </a:solidFill>
              </a:rPr>
              <a:t>nicht</a:t>
            </a:r>
            <a:r>
              <a:rPr lang="de-DE" altLang="de-DE" b="1" dirty="0"/>
              <a:t> wählen, wenn Du…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19200" y="1943100"/>
            <a:ext cx="9936480" cy="3925994"/>
          </a:xfrm>
        </p:spPr>
        <p:txBody>
          <a:bodyPr/>
          <a:lstStyle/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>
                <a:solidFill>
                  <a:srgbClr val="000000"/>
                </a:solidFill>
              </a:rPr>
              <a:t>Probleme in Englisch hast (Aussprache, mündliche Mitarbeit, Grammatik).</a:t>
            </a:r>
          </a:p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>
                <a:solidFill>
                  <a:srgbClr val="000000"/>
                </a:solidFill>
              </a:rPr>
              <a:t>nicht gerne Sprachen lernst.</a:t>
            </a:r>
          </a:p>
          <a:p>
            <a:pPr>
              <a:lnSpc>
                <a:spcPct val="95000"/>
              </a:lnSpc>
              <a:buFont typeface="Calibri" panose="020F0502020204030204" pitchFamily="34" charset="0"/>
              <a:buChar char="…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de-DE" sz="2800" dirty="0">
                <a:solidFill>
                  <a:srgbClr val="000000"/>
                </a:solidFill>
              </a:rPr>
              <a:t>nicht bereit bist, Zeit für eine zweite Fremdsprache aufzubringen.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5280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Französisch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67274" y="2026208"/>
            <a:ext cx="6288405" cy="3842886"/>
          </a:xfrm>
        </p:spPr>
        <p:txBody>
          <a:bodyPr>
            <a:normAutofit/>
          </a:bodyPr>
          <a:lstStyle/>
          <a:p>
            <a:r>
              <a:rPr lang="it-IT" altLang="de-DE" sz="6000" b="1" dirty="0"/>
              <a:t>Est-ce </a:t>
            </a:r>
            <a:r>
              <a:rPr lang="it-IT" altLang="de-DE" sz="6000" b="1" dirty="0" err="1"/>
              <a:t>que</a:t>
            </a:r>
            <a:br>
              <a:rPr lang="it-IT" altLang="de-DE" sz="6000" b="1" dirty="0"/>
            </a:br>
            <a:r>
              <a:rPr lang="it-IT" altLang="de-DE" sz="6000" b="1" dirty="0" err="1"/>
              <a:t>vous</a:t>
            </a:r>
            <a:r>
              <a:rPr lang="it-IT" altLang="de-DE" sz="6000" b="1" dirty="0"/>
              <a:t> </a:t>
            </a:r>
            <a:r>
              <a:rPr lang="it-IT" altLang="de-DE" sz="6000" b="1" dirty="0" err="1"/>
              <a:t>avez</a:t>
            </a:r>
            <a:br>
              <a:rPr lang="it-IT" altLang="de-DE" sz="6000" b="1" dirty="0"/>
            </a:br>
            <a:r>
              <a:rPr lang="it-IT" altLang="de-DE" sz="6000" b="1" dirty="0" err="1"/>
              <a:t>des</a:t>
            </a:r>
            <a:r>
              <a:rPr lang="it-IT" altLang="de-DE" sz="6000" b="1" dirty="0"/>
              <a:t> </a:t>
            </a:r>
            <a:r>
              <a:rPr lang="it-IT" altLang="de-DE" sz="6000" b="1" dirty="0" err="1"/>
              <a:t>questions</a:t>
            </a:r>
            <a:r>
              <a:rPr lang="it-IT" altLang="de-DE" sz="6000" b="1" dirty="0"/>
              <a:t>?</a:t>
            </a:r>
            <a:endParaRPr lang="de-DE" sz="6000" dirty="0"/>
          </a:p>
        </p:txBody>
      </p:sp>
      <p:pic>
        <p:nvPicPr>
          <p:cNvPr id="6" name="Picture 2" descr="http://goethe-grundschule-potsdam.de/fileadmin/_processed_/csm_f_france.jpg_247f6ae9a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23" y="2122098"/>
            <a:ext cx="3983760" cy="419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017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Französisch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57750" y="2026208"/>
            <a:ext cx="6297930" cy="3842886"/>
          </a:xfrm>
        </p:spPr>
        <p:txBody>
          <a:bodyPr>
            <a:normAutofit/>
          </a:bodyPr>
          <a:lstStyle/>
          <a:p>
            <a:r>
              <a:rPr lang="it-IT" sz="6000" b="1" dirty="0"/>
              <a:t>Merci </a:t>
            </a:r>
            <a:r>
              <a:rPr lang="it-IT" sz="6000" b="1" dirty="0" err="1"/>
              <a:t>beaucoup</a:t>
            </a:r>
            <a:r>
              <a:rPr lang="it-IT" sz="6000" b="1" dirty="0"/>
              <a:t> pour </a:t>
            </a:r>
            <a:r>
              <a:rPr lang="it-IT" sz="6000" b="1" dirty="0" err="1"/>
              <a:t>votre</a:t>
            </a:r>
            <a:r>
              <a:rPr lang="it-IT" sz="6000" b="1" dirty="0"/>
              <a:t> </a:t>
            </a:r>
            <a:r>
              <a:rPr lang="it-IT" sz="6000" b="1" dirty="0" err="1"/>
              <a:t>attention</a:t>
            </a:r>
            <a:r>
              <a:rPr lang="it-IT" sz="6000" b="1" dirty="0"/>
              <a:t> – et à </a:t>
            </a:r>
            <a:r>
              <a:rPr lang="it-IT" sz="6000" b="1" dirty="0" err="1"/>
              <a:t>bientôt</a:t>
            </a:r>
            <a:r>
              <a:rPr lang="it-IT" sz="6000" b="1" dirty="0"/>
              <a:t> </a:t>
            </a:r>
            <a:r>
              <a:rPr lang="it-IT" sz="6000" b="1" dirty="0" err="1"/>
              <a:t>dans</a:t>
            </a:r>
            <a:r>
              <a:rPr lang="it-IT" sz="6000" b="1" dirty="0"/>
              <a:t> le </a:t>
            </a:r>
            <a:r>
              <a:rPr lang="it-IT" sz="6000" b="1" dirty="0" err="1"/>
              <a:t>cours</a:t>
            </a:r>
            <a:r>
              <a:rPr lang="it-IT" sz="6000" b="1" dirty="0"/>
              <a:t> de </a:t>
            </a:r>
            <a:r>
              <a:rPr lang="it-IT" sz="6000" b="1" dirty="0" err="1"/>
              <a:t>français</a:t>
            </a:r>
            <a:r>
              <a:rPr lang="it-IT" sz="6000" b="1" dirty="0"/>
              <a:t>!</a:t>
            </a:r>
            <a:endParaRPr lang="de-DE" sz="6000" dirty="0"/>
          </a:p>
        </p:txBody>
      </p:sp>
      <p:pic>
        <p:nvPicPr>
          <p:cNvPr id="5" name="Picture 2" descr="http://goethe-grundschule-potsdam.de/fileadmin/_processed_/csm_f_france.jpg_247f6ae9a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23" y="2122098"/>
            <a:ext cx="3983760" cy="419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981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Wichtig!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02055" y="2009774"/>
            <a:ext cx="10058400" cy="3859319"/>
          </a:xfrm>
        </p:spPr>
        <p:txBody>
          <a:bodyPr/>
          <a:lstStyle/>
          <a:p>
            <a:pPr marL="0" indent="0">
              <a:lnSpc>
                <a:spcPct val="95000"/>
              </a:lnSpc>
              <a:spcAft>
                <a:spcPts val="0"/>
              </a:spcAft>
              <a:buClr>
                <a:srgbClr val="FFFFFF"/>
              </a:buCl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DE" sz="3600" b="1" dirty="0"/>
              <a:t>Wähle das, </a:t>
            </a:r>
          </a:p>
          <a:p>
            <a:pPr marL="0" indent="0">
              <a:lnSpc>
                <a:spcPct val="95000"/>
              </a:lnSpc>
              <a:spcAft>
                <a:spcPts val="0"/>
              </a:spcAft>
              <a:buClr>
                <a:srgbClr val="FFFFFF"/>
              </a:buCl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DE" sz="3600" b="1" dirty="0"/>
              <a:t>was </a:t>
            </a:r>
            <a:r>
              <a:rPr lang="de-DE" sz="3600" b="1" u="sng" dirty="0">
                <a:solidFill>
                  <a:srgbClr val="FF0000"/>
                </a:solidFill>
              </a:rPr>
              <a:t>dich</a:t>
            </a:r>
            <a:r>
              <a:rPr lang="de-DE" sz="3600" b="1" dirty="0"/>
              <a:t> interessiert und was </a:t>
            </a:r>
            <a:r>
              <a:rPr lang="de-DE" sz="3600" b="1" u="sng" dirty="0">
                <a:solidFill>
                  <a:srgbClr val="FF0000"/>
                </a:solidFill>
              </a:rPr>
              <a:t>du</a:t>
            </a:r>
            <a:r>
              <a:rPr lang="de-DE" sz="3600" b="1" dirty="0"/>
              <a:t> machen möchtest!</a:t>
            </a:r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B1B9703-681E-4C04-8C87-85F1078030CC}"/>
              </a:ext>
            </a:extLst>
          </p:cNvPr>
          <p:cNvGrpSpPr/>
          <p:nvPr/>
        </p:nvGrpSpPr>
        <p:grpSpPr>
          <a:xfrm rot="20496370">
            <a:off x="3852826" y="3306752"/>
            <a:ext cx="3561074" cy="2133376"/>
            <a:chOff x="8725767" y="601167"/>
            <a:chExt cx="2864623" cy="1391535"/>
          </a:xfrm>
        </p:grpSpPr>
        <p:pic>
          <p:nvPicPr>
            <p:cNvPr id="5" name="Picture 4" descr="Friedrich-Ebert Schule – Realschule Hürth » Austausch und Einblicke in den  Französischunterricht">
              <a:extLst>
                <a:ext uri="{FF2B5EF4-FFF2-40B4-BE49-F238E27FC236}">
                  <a16:creationId xmlns:a16="http://schemas.microsoft.com/office/drawing/2014/main" id="{F2A726CF-5653-4A99-AF4B-D858B6AC2A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00" b="99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53940" flipH="1">
              <a:off x="8725767" y="601167"/>
              <a:ext cx="807832" cy="807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7F9ED892-F7E3-400E-8D66-5C3F4A7C5943}"/>
                </a:ext>
              </a:extLst>
            </p:cNvPr>
            <p:cNvGrpSpPr/>
            <p:nvPr/>
          </p:nvGrpSpPr>
          <p:grpSpPr>
            <a:xfrm>
              <a:off x="9178505" y="794856"/>
              <a:ext cx="2411885" cy="1197846"/>
              <a:chOff x="7519103" y="2019882"/>
              <a:chExt cx="3553631" cy="2123105"/>
            </a:xfrm>
          </p:grpSpPr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A5E4E53E-B23F-4753-80D1-63E2770D65E2}"/>
                  </a:ext>
                </a:extLst>
              </p:cNvPr>
              <p:cNvGrpSpPr/>
              <p:nvPr/>
            </p:nvGrpSpPr>
            <p:grpSpPr>
              <a:xfrm>
                <a:off x="7519103" y="2386161"/>
                <a:ext cx="3553631" cy="1756826"/>
                <a:chOff x="1980944" y="2661268"/>
                <a:chExt cx="3553631" cy="1756826"/>
              </a:xfrm>
            </p:grpSpPr>
            <p:grpSp>
              <p:nvGrpSpPr>
                <p:cNvPr id="9" name="Gruppieren 8">
                  <a:extLst>
                    <a:ext uri="{FF2B5EF4-FFF2-40B4-BE49-F238E27FC236}">
                      <a16:creationId xmlns:a16="http://schemas.microsoft.com/office/drawing/2014/main" id="{E1BA30E0-6CBE-4581-A2A6-3CA9B589CC9A}"/>
                    </a:ext>
                  </a:extLst>
                </p:cNvPr>
                <p:cNvGrpSpPr/>
                <p:nvPr/>
              </p:nvGrpSpPr>
              <p:grpSpPr>
                <a:xfrm>
                  <a:off x="2406810" y="2661268"/>
                  <a:ext cx="2848402" cy="1756826"/>
                  <a:chOff x="1440611" y="2829464"/>
                  <a:chExt cx="2848402" cy="1756826"/>
                </a:xfrm>
              </p:grpSpPr>
              <p:sp>
                <p:nvSpPr>
                  <p:cNvPr id="12" name="Rechteck 11">
                    <a:extLst>
                      <a:ext uri="{FF2B5EF4-FFF2-40B4-BE49-F238E27FC236}">
                        <a16:creationId xmlns:a16="http://schemas.microsoft.com/office/drawing/2014/main" id="{3733EAFC-5EA3-49DD-8E48-EBA4541078DE}"/>
                      </a:ext>
                    </a:extLst>
                  </p:cNvPr>
                  <p:cNvSpPr/>
                  <p:nvPr/>
                </p:nvSpPr>
                <p:spPr>
                  <a:xfrm rot="20555478">
                    <a:off x="1440611" y="2829464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" name="Rechteck 12">
                    <a:extLst>
                      <a:ext uri="{FF2B5EF4-FFF2-40B4-BE49-F238E27FC236}">
                        <a16:creationId xmlns:a16="http://schemas.microsoft.com/office/drawing/2014/main" id="{24D82314-1932-47C0-A34C-6E1233638FE0}"/>
                      </a:ext>
                    </a:extLst>
                  </p:cNvPr>
                  <p:cNvSpPr/>
                  <p:nvPr/>
                </p:nvSpPr>
                <p:spPr>
                  <a:xfrm rot="339754">
                    <a:off x="2146173" y="3506290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" name="Rechteck 13">
                    <a:extLst>
                      <a:ext uri="{FF2B5EF4-FFF2-40B4-BE49-F238E27FC236}">
                        <a16:creationId xmlns:a16="http://schemas.microsoft.com/office/drawing/2014/main" id="{E0ADC50B-38A6-4E72-9CBC-3D475ABA5831}"/>
                      </a:ext>
                    </a:extLst>
                  </p:cNvPr>
                  <p:cNvSpPr/>
                  <p:nvPr/>
                </p:nvSpPr>
                <p:spPr>
                  <a:xfrm>
                    <a:off x="3107719" y="2928235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5" name="Textfeld 14">
                    <a:extLst>
                      <a:ext uri="{FF2B5EF4-FFF2-40B4-BE49-F238E27FC236}">
                        <a16:creationId xmlns:a16="http://schemas.microsoft.com/office/drawing/2014/main" id="{C4237467-150A-4E42-981C-5C26D9412172}"/>
                      </a:ext>
                    </a:extLst>
                  </p:cNvPr>
                  <p:cNvSpPr txBox="1"/>
                  <p:nvPr/>
                </p:nvSpPr>
                <p:spPr>
                  <a:xfrm>
                    <a:off x="2354081" y="3682527"/>
                    <a:ext cx="1012194" cy="8183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4000" b="1" dirty="0">
                        <a:latin typeface="Ink Free" panose="03080402000500000000" pitchFamily="66" charset="0"/>
                      </a:rPr>
                      <a:t>P</a:t>
                    </a:r>
                  </a:p>
                </p:txBody>
              </p:sp>
              <p:sp>
                <p:nvSpPr>
                  <p:cNvPr id="16" name="Textfeld 15">
                    <a:extLst>
                      <a:ext uri="{FF2B5EF4-FFF2-40B4-BE49-F238E27FC236}">
                        <a16:creationId xmlns:a16="http://schemas.microsoft.com/office/drawing/2014/main" id="{1F71FCB4-DB29-41D9-92E1-0F10C385B71E}"/>
                      </a:ext>
                    </a:extLst>
                  </p:cNvPr>
                  <p:cNvSpPr txBox="1"/>
                  <p:nvPr/>
                </p:nvSpPr>
                <p:spPr>
                  <a:xfrm>
                    <a:off x="3276819" y="3110359"/>
                    <a:ext cx="1012194" cy="8183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4000" b="1" dirty="0">
                        <a:latin typeface="Ink Free" panose="03080402000500000000" pitchFamily="66" charset="0"/>
                      </a:rPr>
                      <a:t>U</a:t>
                    </a:r>
                  </a:p>
                </p:txBody>
              </p:sp>
              <p:sp>
                <p:nvSpPr>
                  <p:cNvPr id="17" name="Textfeld 16">
                    <a:extLst>
                      <a:ext uri="{FF2B5EF4-FFF2-40B4-BE49-F238E27FC236}">
                        <a16:creationId xmlns:a16="http://schemas.microsoft.com/office/drawing/2014/main" id="{9CFA4149-F333-4130-AC11-3C4E6D57DBA2}"/>
                      </a:ext>
                    </a:extLst>
                  </p:cNvPr>
                  <p:cNvSpPr txBox="1"/>
                  <p:nvPr/>
                </p:nvSpPr>
                <p:spPr>
                  <a:xfrm>
                    <a:off x="1562754" y="3011588"/>
                    <a:ext cx="1012194" cy="8183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4000" b="1" dirty="0">
                        <a:latin typeface="Ink Free" panose="03080402000500000000" pitchFamily="66" charset="0"/>
                      </a:rPr>
                      <a:t>W</a:t>
                    </a:r>
                  </a:p>
                </p:txBody>
              </p:sp>
            </p:grpSp>
            <p:pic>
              <p:nvPicPr>
                <p:cNvPr id="10" name="Picture 8" descr="KGST Klaus-Groth-Schule Tornesch - www.kgs-tornesch.de">
                  <a:extLst>
                    <a:ext uri="{FF2B5EF4-FFF2-40B4-BE49-F238E27FC236}">
                      <a16:creationId xmlns:a16="http://schemas.microsoft.com/office/drawing/2014/main" id="{00B8F64D-2242-4229-BAA5-FD54B6AAF77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499" b="100000" l="0" r="100000">
                              <a14:backgroundMark x1="12097" y1="18852" x2="13710" y2="32787"/>
                              <a14:backgroundMark x1="36290" y1="3279" x2="36290" y2="3279"/>
                              <a14:backgroundMark x1="3226" y1="56557" x2="3226" y2="56557"/>
                              <a14:backgroundMark x1="43548" y1="3279" x2="43548" y2="32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1374131">
                  <a:off x="4773262" y="3376321"/>
                  <a:ext cx="761313" cy="89526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12" descr="Das Fach Deutsch | Ricarda!">
                  <a:extLst>
                    <a:ext uri="{FF2B5EF4-FFF2-40B4-BE49-F238E27FC236}">
                      <a16:creationId xmlns:a16="http://schemas.microsoft.com/office/drawing/2014/main" id="{75FF3ED0-9092-42B5-8A28-C459B67D9D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988" b="98742" l="219" r="99416">
                              <a14:foregroundMark x1="18627" y1="72417" x2="33747" y2="61905"/>
                              <a14:foregroundMark x1="37984" y1="75472" x2="43535" y2="72597"/>
                              <a14:foregroundMark x1="20161" y1="58221" x2="9788" y2="72956"/>
                              <a14:foregroundMark x1="17823" y1="54537" x2="6136" y2="75921"/>
                              <a14:foregroundMark x1="10884" y1="77269" x2="18115" y2="80144"/>
                              <a14:foregroundMark x1="28342" y1="79964" x2="43535" y2="85624"/>
                              <a14:foregroundMark x1="44412" y1="85984" x2="54711" y2="65049"/>
                              <a14:foregroundMark x1="54200" y1="64690" x2="53908" y2="64690"/>
                              <a14:foregroundMark x1="45727" y1="20665" x2="44412" y2="49955"/>
                              <a14:foregroundMark x1="43974" y1="52650" x2="43974" y2="52650"/>
                              <a14:foregroundMark x1="68371" y1="26685" x2="69832" y2="46271"/>
                              <a14:foregroundMark x1="58802" y1="56873" x2="70636" y2="66038"/>
                              <a14:foregroundMark x1="45727" y1="63522" x2="36377" y2="61006"/>
                              <a14:foregroundMark x1="46969" y1="8086" x2="41417" y2="14465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80944" y="3441970"/>
                  <a:ext cx="1049993" cy="8536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8" name="Picture 14" descr="SKA SPS-Technik GmbH - ska-technik.de">
                <a:extLst>
                  <a:ext uri="{FF2B5EF4-FFF2-40B4-BE49-F238E27FC236}">
                    <a16:creationId xmlns:a16="http://schemas.microsoft.com/office/drawing/2014/main" id="{7099DE2D-1C44-4F08-8CF8-6A3F0ECAD3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26037">
                <a:off x="8761071" y="2019882"/>
                <a:ext cx="771987" cy="10169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603778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313C0-2ECC-48B6-B407-A609F3EED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cs typeface="Arial" charset="0"/>
              </a:rPr>
              <a:t>Wahlpflichtunterricht in der Realschule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734AA3-17C5-4E14-A719-8931E0660E39}"/>
              </a:ext>
            </a:extLst>
          </p:cNvPr>
          <p:cNvSpPr txBox="1"/>
          <p:nvPr/>
        </p:nvSpPr>
        <p:spPr>
          <a:xfrm>
            <a:off x="1188305" y="1837860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7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6A7CEF-452B-4181-AE0F-B2E3283C0233}"/>
              </a:ext>
            </a:extLst>
          </p:cNvPr>
          <p:cNvSpPr txBox="1"/>
          <p:nvPr/>
        </p:nvSpPr>
        <p:spPr>
          <a:xfrm>
            <a:off x="3729330" y="1837860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8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3C67A13-7B30-4692-891D-437AD83E3724}"/>
              </a:ext>
            </a:extLst>
          </p:cNvPr>
          <p:cNvSpPr txBox="1"/>
          <p:nvPr/>
        </p:nvSpPr>
        <p:spPr>
          <a:xfrm>
            <a:off x="6274250" y="1830473"/>
            <a:ext cx="234000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9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E740D24-3C10-48E2-B3A1-525342D25C39}"/>
              </a:ext>
            </a:extLst>
          </p:cNvPr>
          <p:cNvSpPr txBox="1"/>
          <p:nvPr/>
        </p:nvSpPr>
        <p:spPr>
          <a:xfrm>
            <a:off x="8815275" y="1837860"/>
            <a:ext cx="2340000" cy="4462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300" b="1" dirty="0"/>
              <a:t>Jahrgangsstufe 10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EFC4B2E-D181-4CC7-AF79-CAD85191C8CA}"/>
              </a:ext>
            </a:extLst>
          </p:cNvPr>
          <p:cNvSpPr txBox="1"/>
          <p:nvPr/>
        </p:nvSpPr>
        <p:spPr>
          <a:xfrm>
            <a:off x="1188305" y="2485061"/>
            <a:ext cx="2340000" cy="19082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WPU</a:t>
            </a:r>
            <a:endParaRPr lang="de-DE" b="1" dirty="0"/>
          </a:p>
          <a:p>
            <a:pPr algn="ctr"/>
            <a:r>
              <a:rPr lang="de-DE" b="1" dirty="0"/>
              <a:t>5 Stunden (3 Kurse)</a:t>
            </a:r>
          </a:p>
          <a:p>
            <a:pPr algn="ctr"/>
            <a:endParaRPr lang="de-DE" sz="1200" b="1" dirty="0"/>
          </a:p>
          <a:p>
            <a:pPr algn="ctr"/>
            <a:r>
              <a:rPr lang="de-DE" sz="1400" dirty="0"/>
              <a:t>2 Stunden Deutsch kreativ</a:t>
            </a:r>
          </a:p>
          <a:p>
            <a:pPr algn="ctr"/>
            <a:r>
              <a:rPr lang="de-DE" sz="1400" dirty="0"/>
              <a:t>UND</a:t>
            </a:r>
          </a:p>
          <a:p>
            <a:pPr algn="ctr"/>
            <a:r>
              <a:rPr lang="de-DE" sz="1400" dirty="0"/>
              <a:t>2 Stunden </a:t>
            </a:r>
            <a:r>
              <a:rPr lang="de-DE" sz="1400" dirty="0" err="1"/>
              <a:t>NaWi</a:t>
            </a:r>
            <a:endParaRPr lang="de-DE" sz="1400" dirty="0"/>
          </a:p>
          <a:p>
            <a:pPr algn="ctr"/>
            <a:r>
              <a:rPr lang="de-DE" sz="1400" dirty="0"/>
              <a:t>UND</a:t>
            </a:r>
          </a:p>
          <a:p>
            <a:pPr algn="ctr"/>
            <a:r>
              <a:rPr lang="de-DE" sz="1400" dirty="0"/>
              <a:t>1 Stunde Informatik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42B5650-1EE1-4B16-9B2B-F141F07D1552}"/>
              </a:ext>
            </a:extLst>
          </p:cNvPr>
          <p:cNvSpPr txBox="1"/>
          <p:nvPr/>
        </p:nvSpPr>
        <p:spPr>
          <a:xfrm>
            <a:off x="3729330" y="2466360"/>
            <a:ext cx="2340000" cy="19082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WPU</a:t>
            </a:r>
            <a:endParaRPr lang="de-DE" b="1" dirty="0"/>
          </a:p>
          <a:p>
            <a:pPr algn="ctr"/>
            <a:r>
              <a:rPr lang="de-DE" b="1" dirty="0"/>
              <a:t>4 Stunden (2 Kurse)</a:t>
            </a:r>
          </a:p>
          <a:p>
            <a:pPr algn="ctr"/>
            <a:endParaRPr lang="de-DE" sz="1200" b="1" dirty="0"/>
          </a:p>
          <a:p>
            <a:pPr algn="ctr"/>
            <a:r>
              <a:rPr lang="de-DE" sz="1400" dirty="0"/>
              <a:t>2 Stunden Nähen </a:t>
            </a:r>
          </a:p>
          <a:p>
            <a:pPr algn="ctr"/>
            <a:r>
              <a:rPr lang="de-DE" sz="1400" dirty="0"/>
              <a:t>ODER</a:t>
            </a:r>
          </a:p>
          <a:p>
            <a:pPr algn="ctr"/>
            <a:r>
              <a:rPr lang="de-DE" sz="1400" dirty="0"/>
              <a:t>2 Stunden Plast. Gestalten</a:t>
            </a:r>
          </a:p>
          <a:p>
            <a:pPr algn="ctr"/>
            <a:r>
              <a:rPr lang="de-DE" sz="1400" dirty="0"/>
              <a:t>UND</a:t>
            </a:r>
          </a:p>
          <a:p>
            <a:pPr algn="ctr"/>
            <a:r>
              <a:rPr lang="de-DE" sz="1400" dirty="0"/>
              <a:t>2 Stunden Bionik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4420938-DC4A-4C83-AB6B-7C6483C1B3C3}"/>
              </a:ext>
            </a:extLst>
          </p:cNvPr>
          <p:cNvSpPr txBox="1"/>
          <p:nvPr/>
        </p:nvSpPr>
        <p:spPr>
          <a:xfrm>
            <a:off x="6270355" y="2456712"/>
            <a:ext cx="2340000" cy="19082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WPU</a:t>
            </a:r>
            <a:endParaRPr lang="de-DE" b="1" dirty="0"/>
          </a:p>
          <a:p>
            <a:pPr algn="ctr"/>
            <a:r>
              <a:rPr lang="de-DE" b="1" dirty="0"/>
              <a:t>2 Stunden (1 Kurs)</a:t>
            </a:r>
          </a:p>
          <a:p>
            <a:pPr algn="ctr"/>
            <a:endParaRPr lang="de-DE" sz="1200" b="1" dirty="0"/>
          </a:p>
          <a:p>
            <a:pPr algn="ctr"/>
            <a:r>
              <a:rPr lang="de-DE" sz="1400" dirty="0"/>
              <a:t>2 Stunden Robotik</a:t>
            </a:r>
          </a:p>
          <a:p>
            <a:pPr algn="ctr"/>
            <a:r>
              <a:rPr lang="de-DE" sz="1400" dirty="0"/>
              <a:t>ODER</a:t>
            </a:r>
          </a:p>
          <a:p>
            <a:pPr algn="ctr"/>
            <a:r>
              <a:rPr lang="de-DE" sz="1400" dirty="0"/>
              <a:t>2 Stunden Glück</a:t>
            </a:r>
          </a:p>
          <a:p>
            <a:pPr algn="ctr"/>
            <a:endParaRPr lang="de-DE" sz="1400" dirty="0"/>
          </a:p>
          <a:p>
            <a:pPr algn="ctr"/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EC1F979-2716-4E3D-9451-74128257A2EA}"/>
              </a:ext>
            </a:extLst>
          </p:cNvPr>
          <p:cNvSpPr txBox="1"/>
          <p:nvPr/>
        </p:nvSpPr>
        <p:spPr>
          <a:xfrm>
            <a:off x="8817585" y="2456712"/>
            <a:ext cx="2340000" cy="19082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 err="1"/>
              <a:t>WPU</a:t>
            </a:r>
            <a:endParaRPr lang="de-DE" b="1" dirty="0"/>
          </a:p>
          <a:p>
            <a:pPr algn="ctr"/>
            <a:r>
              <a:rPr lang="de-DE" b="1" dirty="0"/>
              <a:t>2 Stunden (1 Kurs)</a:t>
            </a:r>
          </a:p>
          <a:p>
            <a:pPr algn="ctr"/>
            <a:endParaRPr lang="de-DE" sz="1200" b="1" dirty="0"/>
          </a:p>
          <a:p>
            <a:pPr algn="ctr"/>
            <a:r>
              <a:rPr lang="de-DE" sz="1400" dirty="0"/>
              <a:t>2 Stunden Kunst </a:t>
            </a:r>
          </a:p>
          <a:p>
            <a:pPr algn="ctr"/>
            <a:r>
              <a:rPr lang="de-DE" sz="1400" dirty="0"/>
              <a:t>ODER</a:t>
            </a:r>
          </a:p>
          <a:p>
            <a:pPr algn="ctr"/>
            <a:r>
              <a:rPr lang="de-DE" sz="1400" dirty="0"/>
              <a:t>2 Stunden 3-D-Druck</a:t>
            </a:r>
          </a:p>
          <a:p>
            <a:pPr algn="ctr"/>
            <a:endParaRPr lang="de-DE" sz="1400" dirty="0"/>
          </a:p>
          <a:p>
            <a:pPr algn="ctr"/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ABA4C46-AA8D-41B6-BDE7-472480EF95DB}"/>
              </a:ext>
            </a:extLst>
          </p:cNvPr>
          <p:cNvSpPr txBox="1"/>
          <p:nvPr/>
        </p:nvSpPr>
        <p:spPr>
          <a:xfrm>
            <a:off x="1188305" y="4758515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Französisch</a:t>
            </a:r>
          </a:p>
          <a:p>
            <a:pPr algn="ctr"/>
            <a:r>
              <a:rPr lang="de-DE" b="1" dirty="0"/>
              <a:t>5 Stunden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CA545A-5FEC-48A7-B8E8-F2B98F349692}"/>
              </a:ext>
            </a:extLst>
          </p:cNvPr>
          <p:cNvSpPr txBox="1"/>
          <p:nvPr/>
        </p:nvSpPr>
        <p:spPr>
          <a:xfrm>
            <a:off x="3729330" y="4754895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Französisch</a:t>
            </a:r>
          </a:p>
          <a:p>
            <a:pPr algn="ctr"/>
            <a:r>
              <a:rPr lang="de-DE" b="1" dirty="0"/>
              <a:t>4 Stunden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FA3F316-6429-4ED9-BD15-C82D7D40EE5C}"/>
              </a:ext>
            </a:extLst>
          </p:cNvPr>
          <p:cNvSpPr txBox="1"/>
          <p:nvPr/>
        </p:nvSpPr>
        <p:spPr>
          <a:xfrm>
            <a:off x="6270355" y="4754894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Französisch</a:t>
            </a:r>
          </a:p>
          <a:p>
            <a:pPr algn="ctr"/>
            <a:r>
              <a:rPr lang="de-DE" b="1" dirty="0"/>
              <a:t>3 Stunden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4EA7AE2-04CC-439E-A2C5-9701803F9D18}"/>
              </a:ext>
            </a:extLst>
          </p:cNvPr>
          <p:cNvSpPr txBox="1"/>
          <p:nvPr/>
        </p:nvSpPr>
        <p:spPr>
          <a:xfrm>
            <a:off x="8816719" y="4754894"/>
            <a:ext cx="23400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Französisch</a:t>
            </a:r>
          </a:p>
          <a:p>
            <a:pPr algn="ctr"/>
            <a:r>
              <a:rPr lang="de-DE" b="1" dirty="0"/>
              <a:t>3 Stunden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4A842F8-7E02-4341-9E48-AF7C53CB7297}"/>
              </a:ext>
            </a:extLst>
          </p:cNvPr>
          <p:cNvSpPr txBox="1"/>
          <p:nvPr/>
        </p:nvSpPr>
        <p:spPr>
          <a:xfrm>
            <a:off x="1192200" y="4373810"/>
            <a:ext cx="234000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ODER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631D93-FC92-4D93-B2E6-9B5A99D1BBBF}"/>
              </a:ext>
            </a:extLst>
          </p:cNvPr>
          <p:cNvSpPr txBox="1"/>
          <p:nvPr/>
        </p:nvSpPr>
        <p:spPr>
          <a:xfrm>
            <a:off x="3698850" y="4385563"/>
            <a:ext cx="234000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ODER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63B20EE-A410-4319-9DE8-7C81588D71FD}"/>
              </a:ext>
            </a:extLst>
          </p:cNvPr>
          <p:cNvSpPr txBox="1"/>
          <p:nvPr/>
        </p:nvSpPr>
        <p:spPr>
          <a:xfrm>
            <a:off x="6274250" y="4373810"/>
            <a:ext cx="234000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ODER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8DB5447-BB3E-46BA-B4A0-04443D6A27CB}"/>
              </a:ext>
            </a:extLst>
          </p:cNvPr>
          <p:cNvSpPr txBox="1"/>
          <p:nvPr/>
        </p:nvSpPr>
        <p:spPr>
          <a:xfrm>
            <a:off x="8817585" y="4365879"/>
            <a:ext cx="234000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 dirty="0"/>
              <a:t>ODER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174A954-1D6E-43B0-9014-C1B208A01017}"/>
              </a:ext>
            </a:extLst>
          </p:cNvPr>
          <p:cNvSpPr txBox="1"/>
          <p:nvPr/>
        </p:nvSpPr>
        <p:spPr>
          <a:xfrm>
            <a:off x="1097280" y="5958617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Stand: Schuljahr 2025/2026</a:t>
            </a:r>
          </a:p>
        </p:txBody>
      </p:sp>
    </p:spTree>
    <p:extLst>
      <p:ext uri="{BB962C8B-B14F-4D97-AF65-F5344CB8AC3E}">
        <p14:creationId xmlns:p14="http://schemas.microsoft.com/office/powerpoint/2010/main" val="77570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Notengebung in der Realschule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30922" y="1863306"/>
            <a:ext cx="9924757" cy="4005788"/>
          </a:xfrm>
        </p:spPr>
        <p:txBody>
          <a:bodyPr>
            <a:normAutofit/>
          </a:bodyPr>
          <a:lstStyle/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800" dirty="0"/>
              <a:t>Französisch ist ein Nebenfach - eine Note im Zeugnis.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800" dirty="0"/>
              <a:t>WPU ist ein Nebenfach - je Fach steht eine Note im Zeugnis.</a:t>
            </a:r>
          </a:p>
          <a:p>
            <a:pPr marL="2667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altLang="de-DE" sz="1800" dirty="0"/>
              <a:t>Das bedeutet z. B. drei Noten im Zeugnis der Klasse R7:</a:t>
            </a:r>
          </a:p>
          <a:p>
            <a:pPr marL="2667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altLang="de-DE" sz="1800" dirty="0"/>
              <a:t>WPU Deutsch, WPU </a:t>
            </a:r>
            <a:r>
              <a:rPr lang="de-DE" altLang="de-DE" sz="1800" dirty="0" err="1"/>
              <a:t>NaWi</a:t>
            </a:r>
            <a:r>
              <a:rPr lang="de-DE" altLang="de-DE" sz="1800" dirty="0"/>
              <a:t> und WPU Informatik.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DE" altLang="de-DE" sz="2800" dirty="0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altLang="de-DE" sz="2800" dirty="0"/>
              <a:t>Die Noten sind versetzungswirksam.</a:t>
            </a:r>
          </a:p>
          <a:p>
            <a:pPr marL="266700" indent="-266700">
              <a:buNone/>
            </a:pPr>
            <a:endParaRPr lang="de-DE" altLang="de-DE" dirty="0"/>
          </a:p>
          <a:p>
            <a:endParaRPr lang="de-DE" dirty="0"/>
          </a:p>
        </p:txBody>
      </p:sp>
      <p:pic>
        <p:nvPicPr>
          <p:cNvPr id="5122" name="Picture 2" descr="Wortzeugnisse statt Noten auch in Gießen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620" y="3450566"/>
            <a:ext cx="1919119" cy="10783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0601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Wie kann ich mich einwählen?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2055222"/>
            <a:ext cx="10058400" cy="3813871"/>
          </a:xfrm>
        </p:spPr>
        <p:txBody>
          <a:bodyPr/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altLang="de-DE" sz="2800" dirty="0"/>
              <a:t>Einwahlformular 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de-DE" altLang="de-DE" sz="2800" dirty="0"/>
              <a:t>Bestätigung durch Unterschrift der Eltern</a:t>
            </a:r>
          </a:p>
          <a:p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 rot="20496370">
            <a:off x="1846060" y="3974106"/>
            <a:ext cx="2864623" cy="1427974"/>
            <a:chOff x="8725767" y="601167"/>
            <a:chExt cx="2864623" cy="1427974"/>
          </a:xfrm>
        </p:grpSpPr>
        <p:pic>
          <p:nvPicPr>
            <p:cNvPr id="5" name="Picture 4" descr="Friedrich-Ebert Schule – Realschule Hürth » Austausch und Einblicke in den  Französischunterricht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00" b="99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53940" flipH="1">
              <a:off x="8725767" y="601167"/>
              <a:ext cx="807832" cy="807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9178505" y="794856"/>
              <a:ext cx="2411885" cy="1234285"/>
              <a:chOff x="7519103" y="2019882"/>
              <a:chExt cx="3553631" cy="2187690"/>
            </a:xfrm>
          </p:grpSpPr>
          <p:grpSp>
            <p:nvGrpSpPr>
              <p:cNvPr id="7" name="Gruppieren 6"/>
              <p:cNvGrpSpPr/>
              <p:nvPr/>
            </p:nvGrpSpPr>
            <p:grpSpPr>
              <a:xfrm>
                <a:off x="7519103" y="2386161"/>
                <a:ext cx="3553631" cy="1821411"/>
                <a:chOff x="1980944" y="2661268"/>
                <a:chExt cx="3553631" cy="1821411"/>
              </a:xfrm>
            </p:grpSpPr>
            <p:grpSp>
              <p:nvGrpSpPr>
                <p:cNvPr id="9" name="Gruppieren 8"/>
                <p:cNvGrpSpPr/>
                <p:nvPr/>
              </p:nvGrpSpPr>
              <p:grpSpPr>
                <a:xfrm>
                  <a:off x="2406810" y="2661268"/>
                  <a:ext cx="2848402" cy="1821411"/>
                  <a:chOff x="1440611" y="2829464"/>
                  <a:chExt cx="2848402" cy="1821411"/>
                </a:xfrm>
              </p:grpSpPr>
              <p:sp>
                <p:nvSpPr>
                  <p:cNvPr id="12" name="Rechteck 11"/>
                  <p:cNvSpPr/>
                  <p:nvPr/>
                </p:nvSpPr>
                <p:spPr>
                  <a:xfrm rot="20555478">
                    <a:off x="1440611" y="2829464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" name="Rechteck 12"/>
                  <p:cNvSpPr/>
                  <p:nvPr/>
                </p:nvSpPr>
                <p:spPr>
                  <a:xfrm rot="339754">
                    <a:off x="2146173" y="3506290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4" name="Rechteck 13"/>
                  <p:cNvSpPr/>
                  <p:nvPr/>
                </p:nvSpPr>
                <p:spPr>
                  <a:xfrm>
                    <a:off x="3107719" y="2928235"/>
                    <a:ext cx="1080000" cy="1080000"/>
                  </a:xfrm>
                  <a:prstGeom prst="rect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5" name="Textfeld 14"/>
                  <p:cNvSpPr txBox="1"/>
                  <p:nvPr/>
                </p:nvSpPr>
                <p:spPr>
                  <a:xfrm>
                    <a:off x="2354081" y="3532571"/>
                    <a:ext cx="1012194" cy="11183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3500" b="1" dirty="0">
                        <a:latin typeface="Ink Free" panose="03080402000500000000" pitchFamily="66" charset="0"/>
                      </a:rPr>
                      <a:t>P</a:t>
                    </a:r>
                  </a:p>
                </p:txBody>
              </p:sp>
              <p:sp>
                <p:nvSpPr>
                  <p:cNvPr id="16" name="Textfeld 15"/>
                  <p:cNvSpPr txBox="1"/>
                  <p:nvPr/>
                </p:nvSpPr>
                <p:spPr>
                  <a:xfrm>
                    <a:off x="3276819" y="2960403"/>
                    <a:ext cx="1012194" cy="11183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3500" b="1" dirty="0">
                        <a:latin typeface="Ink Free" panose="03080402000500000000" pitchFamily="66" charset="0"/>
                      </a:rPr>
                      <a:t>U</a:t>
                    </a:r>
                  </a:p>
                </p:txBody>
              </p:sp>
              <p:sp>
                <p:nvSpPr>
                  <p:cNvPr id="17" name="Textfeld 16"/>
                  <p:cNvSpPr txBox="1"/>
                  <p:nvPr/>
                </p:nvSpPr>
                <p:spPr>
                  <a:xfrm>
                    <a:off x="1562754" y="2861632"/>
                    <a:ext cx="1012194" cy="11183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de-DE" sz="3500" b="1" dirty="0">
                        <a:latin typeface="Ink Free" panose="03080402000500000000" pitchFamily="66" charset="0"/>
                      </a:rPr>
                      <a:t>W</a:t>
                    </a:r>
                  </a:p>
                </p:txBody>
              </p:sp>
            </p:grpSp>
            <p:pic>
              <p:nvPicPr>
                <p:cNvPr id="10" name="Picture 8" descr="KGST Klaus-Groth-Schule Tornesch - www.kgs-tornesch.de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499" b="100000" l="0" r="100000">
                              <a14:backgroundMark x1="12097" y1="18852" x2="13710" y2="32787"/>
                              <a14:backgroundMark x1="36290" y1="3279" x2="36290" y2="3279"/>
                              <a14:backgroundMark x1="3226" y1="56557" x2="3226" y2="56557"/>
                              <a14:backgroundMark x1="43548" y1="3279" x2="43548" y2="32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1374131">
                  <a:off x="4773262" y="3376321"/>
                  <a:ext cx="761313" cy="89526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12" descr="Das Fach Deutsch | Ricarda!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988" b="98742" l="219" r="99416">
                              <a14:foregroundMark x1="18627" y1="72417" x2="33747" y2="61905"/>
                              <a14:foregroundMark x1="37984" y1="75472" x2="43535" y2="72597"/>
                              <a14:foregroundMark x1="20161" y1="58221" x2="9788" y2="72956"/>
                              <a14:foregroundMark x1="17823" y1="54537" x2="6136" y2="75921"/>
                              <a14:foregroundMark x1="10884" y1="77269" x2="18115" y2="80144"/>
                              <a14:foregroundMark x1="28342" y1="79964" x2="43535" y2="85624"/>
                              <a14:foregroundMark x1="44412" y1="85984" x2="54711" y2="65049"/>
                              <a14:foregroundMark x1="54200" y1="64690" x2="53908" y2="64690"/>
                              <a14:foregroundMark x1="45727" y1="20665" x2="44412" y2="49955"/>
                              <a14:foregroundMark x1="43974" y1="52650" x2="43974" y2="52650"/>
                              <a14:foregroundMark x1="68371" y1="26685" x2="69832" y2="46271"/>
                              <a14:foregroundMark x1="58802" y1="56873" x2="70636" y2="66038"/>
                              <a14:foregroundMark x1="45727" y1="63522" x2="36377" y2="61006"/>
                              <a14:foregroundMark x1="46969" y1="8086" x2="41417" y2="14465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80944" y="3441970"/>
                  <a:ext cx="1049993" cy="8536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8" name="Picture 14" descr="SKA SPS-Technik GmbH - ska-technik.de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26037">
                <a:off x="8761071" y="2019882"/>
                <a:ext cx="771987" cy="10169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0163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>
                <a:cs typeface="Arial" charset="0"/>
              </a:rPr>
              <a:t>WPU Deutsch: </a:t>
            </a:r>
            <a:r>
              <a:rPr lang="de-DE" altLang="de-DE" dirty="0">
                <a:cs typeface="Arial" charset="0"/>
              </a:rPr>
              <a:t>Kreatives 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90949" y="2046514"/>
            <a:ext cx="8464730" cy="382258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de-DE" altLang="de-DE" sz="2800" dirty="0">
                <a:solidFill>
                  <a:schemeClr val="tx1"/>
                </a:solidFill>
                <a:cs typeface="Arial" charset="0"/>
              </a:rPr>
              <a:t>    z. B.: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800" dirty="0" err="1">
                <a:solidFill>
                  <a:schemeClr val="tx1"/>
                </a:solidFill>
                <a:cs typeface="Arial" charset="0"/>
              </a:rPr>
              <a:t>Stop</a:t>
            </a:r>
            <a:r>
              <a:rPr lang="de-DE" altLang="de-DE" sz="2800" dirty="0">
                <a:solidFill>
                  <a:schemeClr val="tx1"/>
                </a:solidFill>
                <a:cs typeface="Arial" charset="0"/>
              </a:rPr>
              <a:t>-Motion-Filme erstellen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800" dirty="0">
                <a:solidFill>
                  <a:schemeClr val="tx1"/>
                </a:solidFill>
                <a:cs typeface="Arial" charset="0"/>
              </a:rPr>
              <a:t>Werbung verstehen-Werbevideos erstellen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800" dirty="0">
                <a:solidFill>
                  <a:schemeClr val="tx1"/>
                </a:solidFill>
                <a:cs typeface="Arial" charset="0"/>
              </a:rPr>
              <a:t>Lesen von Büchern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altLang="de-DE" sz="2800" dirty="0">
                <a:solidFill>
                  <a:schemeClr val="tx1"/>
                </a:solidFill>
                <a:cs typeface="Arial" charset="0"/>
              </a:rPr>
              <a:t>Schriftgestaltung</a:t>
            </a:r>
          </a:p>
          <a:p>
            <a:endParaRPr lang="de-DE" dirty="0"/>
          </a:p>
        </p:txBody>
      </p:sp>
      <p:pic>
        <p:nvPicPr>
          <p:cNvPr id="7170" name="Picture 2" descr="Fach Deutsc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629204"/>
            <a:ext cx="2779214" cy="401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67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389327" cy="1450757"/>
          </a:xfrm>
        </p:spPr>
        <p:txBody>
          <a:bodyPr>
            <a:normAutofit/>
          </a:bodyPr>
          <a:lstStyle/>
          <a:p>
            <a:r>
              <a:rPr lang="de-DE" altLang="de-DE" b="1" dirty="0"/>
              <a:t>WPU </a:t>
            </a:r>
            <a:r>
              <a:rPr lang="de-DE" altLang="de-DE" b="1" dirty="0" err="1"/>
              <a:t>NaWi</a:t>
            </a:r>
            <a:r>
              <a:rPr lang="de-DE" altLang="de-DE" b="1" dirty="0"/>
              <a:t>: </a:t>
            </a:r>
            <a:r>
              <a:rPr lang="de-DE" altLang="de-DE" dirty="0"/>
              <a:t>Wissenschaftliches 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45325" y="1845734"/>
            <a:ext cx="9771018" cy="2491135"/>
          </a:xfrm>
        </p:spPr>
        <p:txBody>
          <a:bodyPr>
            <a:normAutofit/>
          </a:bodyPr>
          <a:lstStyle/>
          <a:p>
            <a:pPr marL="180975" indent="-180975"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</a:rPr>
              <a:t>Photosynthese</a:t>
            </a:r>
            <a:r>
              <a:rPr lang="de-DE" sz="2400" dirty="0"/>
              <a:t> – </a:t>
            </a:r>
            <a:r>
              <a:rPr lang="de-DE" sz="2400" dirty="0">
                <a:solidFill>
                  <a:srgbClr val="000000"/>
                </a:solidFill>
              </a:rPr>
              <a:t>die Grundlage des Lebens auf der Erde</a:t>
            </a: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Einheimische Bäume und Sträucher</a:t>
            </a: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kennenlernen und züchten    </a:t>
            </a:r>
            <a:endParaRPr lang="de-DE" sz="1200" dirty="0">
              <a:ea typeface="Times New Roman" panose="02020603050405020304" pitchFamily="18" charset="0"/>
            </a:endParaRP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Exotische Bäume und Sträucher </a:t>
            </a: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kennenlernen und züchten </a:t>
            </a:r>
            <a:endParaRPr lang="de-DE" sz="2400" dirty="0">
              <a:ea typeface="Times New Roman" panose="02020603050405020304" pitchFamily="18" charset="0"/>
            </a:endParaRP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Rekorde im Pflanzenreich</a:t>
            </a: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: Mammutbaum, Ginkgo </a:t>
            </a: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Zimmerpflanzen</a:t>
            </a: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pflegen und vermehren (Schulpflanzen)</a:t>
            </a:r>
            <a:r>
              <a:rPr lang="de-DE" sz="2400" dirty="0"/>
              <a:t> </a:t>
            </a:r>
          </a:p>
          <a:p>
            <a:pPr>
              <a:spcAft>
                <a:spcPts val="0"/>
              </a:spcAft>
              <a:defRPr/>
            </a:pPr>
            <a:endParaRPr lang="de-DE" sz="2400" dirty="0"/>
          </a:p>
          <a:p>
            <a:endParaRPr lang="de-DE" dirty="0"/>
          </a:p>
        </p:txBody>
      </p:sp>
      <p:pic>
        <p:nvPicPr>
          <p:cNvPr id="6146" name="Picture 2" descr="Botanik · Studyfli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" y="4563291"/>
            <a:ext cx="2330466" cy="184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2643050" y="4310742"/>
            <a:ext cx="8978537" cy="183338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</a:rPr>
              <a:t>Chilis und Riesenkürbisse </a:t>
            </a:r>
            <a:r>
              <a:rPr lang="de-DE" sz="2400" dirty="0">
                <a:solidFill>
                  <a:srgbClr val="000000"/>
                </a:solidFill>
              </a:rPr>
              <a:t>züchten</a:t>
            </a: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Eine perfekte Teamarbeit: Der </a:t>
            </a: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Pilzwurzelverband</a:t>
            </a: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(Mykorrhiza)</a:t>
            </a:r>
            <a:endParaRPr lang="de-DE" sz="2400" dirty="0">
              <a:ea typeface="Times New Roman" panose="02020603050405020304" pitchFamily="18" charset="0"/>
            </a:endParaRPr>
          </a:p>
          <a:p>
            <a:pPr marL="269875" indent="-87313">
              <a:spcAft>
                <a:spcPts val="0"/>
              </a:spcAft>
              <a:buNone/>
              <a:defRPr/>
            </a:pPr>
            <a:r>
              <a:rPr lang="de-DE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Vertiefung: Champignonzucht im Klassenraum</a:t>
            </a:r>
            <a:endParaRPr lang="de-DE" sz="2400" dirty="0">
              <a:ea typeface="Times New Roman" panose="02020603050405020304" pitchFamily="18" charset="0"/>
            </a:endParaRPr>
          </a:p>
          <a:p>
            <a:pPr marL="180975" indent="-180975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Eiszeiten und Vegetation</a:t>
            </a:r>
            <a:endParaRPr lang="de-DE" sz="2400" b="1" dirty="0"/>
          </a:p>
          <a:p>
            <a:pPr>
              <a:spcAft>
                <a:spcPts val="0"/>
              </a:spcAft>
              <a:defRPr/>
            </a:pP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18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Französisch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6537" y="2026208"/>
            <a:ext cx="6521116" cy="3842886"/>
          </a:xfrm>
        </p:spPr>
        <p:txBody>
          <a:bodyPr>
            <a:normAutofit fontScale="92500" lnSpcReduction="10000"/>
          </a:bodyPr>
          <a:lstStyle/>
          <a:p>
            <a:r>
              <a:rPr lang="it-IT" sz="6600" b="1" dirty="0" err="1"/>
              <a:t>Bonjour</a:t>
            </a:r>
            <a:r>
              <a:rPr lang="it-IT" sz="6600" b="1" dirty="0"/>
              <a:t> </a:t>
            </a:r>
            <a:r>
              <a:rPr lang="it-IT" sz="6600" b="1" dirty="0" err="1"/>
              <a:t>les</a:t>
            </a:r>
            <a:r>
              <a:rPr lang="it-IT" sz="6600" b="1" dirty="0"/>
              <a:t> </a:t>
            </a:r>
            <a:r>
              <a:rPr lang="it-IT" sz="6600" b="1" dirty="0" err="1"/>
              <a:t>élèves</a:t>
            </a:r>
            <a:r>
              <a:rPr lang="it-IT" sz="6600" b="1" dirty="0"/>
              <a:t> </a:t>
            </a:r>
            <a:r>
              <a:rPr lang="it-IT" sz="6600" b="1" dirty="0" err="1"/>
              <a:t>des</a:t>
            </a:r>
            <a:r>
              <a:rPr lang="it-IT" sz="6600" b="1" dirty="0"/>
              <a:t> </a:t>
            </a:r>
            <a:r>
              <a:rPr lang="it-IT" sz="6600" b="1" dirty="0" err="1"/>
              <a:t>classes</a:t>
            </a:r>
            <a:r>
              <a:rPr lang="it-IT" sz="6600" b="1" dirty="0"/>
              <a:t> F6a, F6b et F6c - </a:t>
            </a:r>
            <a:r>
              <a:rPr lang="it-IT" sz="6600" b="1" dirty="0" err="1"/>
              <a:t>bienvenue</a:t>
            </a:r>
            <a:r>
              <a:rPr lang="it-IT" sz="6600" b="1" dirty="0"/>
              <a:t> à </a:t>
            </a:r>
            <a:r>
              <a:rPr lang="it-IT" sz="6600" b="1" dirty="0" err="1"/>
              <a:t>notre</a:t>
            </a:r>
            <a:r>
              <a:rPr lang="it-IT" sz="6600" b="1" dirty="0"/>
              <a:t> </a:t>
            </a:r>
            <a:r>
              <a:rPr lang="it-IT" sz="6600" b="1" dirty="0" err="1"/>
              <a:t>cours</a:t>
            </a:r>
            <a:r>
              <a:rPr lang="it-IT" sz="6600" b="1" dirty="0"/>
              <a:t> d’information!</a:t>
            </a:r>
            <a:endParaRPr lang="de-DE" sz="6600" dirty="0"/>
          </a:p>
        </p:txBody>
      </p:sp>
      <p:pic>
        <p:nvPicPr>
          <p:cNvPr id="1026" name="Picture 2" descr="http://goethe-grundschule-potsdam.de/fileadmin/_processed_/csm_f_france.jpg_247f6ae9a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23" y="2122098"/>
            <a:ext cx="3983760" cy="419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75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/>
              <a:t>„Ich habe da mal `ne Frage…“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914525"/>
            <a:ext cx="10058400" cy="43298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5000"/>
              </a:lnSpc>
              <a:buFont typeface="+mj-lt"/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/>
              <a:t>Wo </a:t>
            </a:r>
            <a:r>
              <a:rPr lang="en-GB" sz="2800" dirty="0" err="1"/>
              <a:t>spricht</a:t>
            </a:r>
            <a:r>
              <a:rPr lang="en-GB" sz="2800" dirty="0"/>
              <a:t> man </a:t>
            </a:r>
            <a:r>
              <a:rPr lang="en-GB" sz="2800" dirty="0" err="1"/>
              <a:t>Französisch</a:t>
            </a:r>
            <a:r>
              <a:rPr lang="en-GB" sz="2800" dirty="0"/>
              <a:t>?</a:t>
            </a:r>
          </a:p>
          <a:p>
            <a:pPr marL="514350" indent="-514350">
              <a:lnSpc>
                <a:spcPct val="95000"/>
              </a:lnSpc>
              <a:buFont typeface="+mj-lt"/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/>
              <a:t>Warum</a:t>
            </a:r>
            <a:r>
              <a:rPr lang="en-GB" sz="2800" dirty="0"/>
              <a:t> </a:t>
            </a:r>
            <a:r>
              <a:rPr lang="en-GB" sz="2800" dirty="0" err="1"/>
              <a:t>sollte</a:t>
            </a:r>
            <a:r>
              <a:rPr lang="en-GB" sz="2800" dirty="0"/>
              <a:t> </a:t>
            </a:r>
            <a:r>
              <a:rPr lang="en-GB" sz="2800" dirty="0" err="1"/>
              <a:t>ich</a:t>
            </a:r>
            <a:r>
              <a:rPr lang="en-GB" sz="2800" dirty="0"/>
              <a:t> </a:t>
            </a:r>
            <a:r>
              <a:rPr lang="en-GB" sz="2800" dirty="0" err="1"/>
              <a:t>Französisch</a:t>
            </a:r>
            <a:r>
              <a:rPr lang="en-GB" sz="2800" dirty="0"/>
              <a:t> in der R7 </a:t>
            </a:r>
            <a:r>
              <a:rPr lang="en-GB" sz="2800" dirty="0" err="1"/>
              <a:t>wählen</a:t>
            </a:r>
            <a:r>
              <a:rPr lang="en-GB" sz="2800" dirty="0"/>
              <a:t>?</a:t>
            </a:r>
          </a:p>
          <a:p>
            <a:pPr marL="514350" indent="-514350">
              <a:lnSpc>
                <a:spcPct val="95000"/>
              </a:lnSpc>
              <a:buFont typeface="+mj-lt"/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/>
              <a:t>Ist</a:t>
            </a:r>
            <a:r>
              <a:rPr lang="en-GB" sz="2800" dirty="0"/>
              <a:t> </a:t>
            </a:r>
            <a:r>
              <a:rPr lang="en-GB" sz="2800" dirty="0" err="1"/>
              <a:t>Französisch</a:t>
            </a:r>
            <a:r>
              <a:rPr lang="en-GB" sz="2800" dirty="0"/>
              <a:t> </a:t>
            </a:r>
            <a:r>
              <a:rPr lang="de-DE" sz="2800" dirty="0"/>
              <a:t>„</a:t>
            </a:r>
            <a:r>
              <a:rPr lang="en-GB" sz="2800" dirty="0" err="1"/>
              <a:t>schwer</a:t>
            </a:r>
            <a:r>
              <a:rPr lang="en-GB" sz="2800" dirty="0"/>
              <a:t>”?</a:t>
            </a:r>
          </a:p>
          <a:p>
            <a:pPr marL="514350" indent="-514350">
              <a:lnSpc>
                <a:spcPct val="95000"/>
              </a:lnSpc>
              <a:buFont typeface="+mj-lt"/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/>
              <a:t>Was muss </a:t>
            </a:r>
            <a:r>
              <a:rPr lang="en-GB" sz="2800" dirty="0" err="1"/>
              <a:t>ich</a:t>
            </a:r>
            <a:r>
              <a:rPr lang="en-GB" sz="2800" dirty="0"/>
              <a:t> </a:t>
            </a:r>
            <a:r>
              <a:rPr lang="en-GB" sz="2800" dirty="0" err="1"/>
              <a:t>alles</a:t>
            </a:r>
            <a:r>
              <a:rPr lang="en-GB" sz="2800" dirty="0"/>
              <a:t> </a:t>
            </a:r>
            <a:r>
              <a:rPr lang="en-GB" sz="2800" dirty="0" err="1"/>
              <a:t>dafür</a:t>
            </a:r>
            <a:r>
              <a:rPr lang="en-GB" sz="2800" dirty="0"/>
              <a:t> </a:t>
            </a:r>
            <a:r>
              <a:rPr lang="en-GB" sz="2800" dirty="0" err="1"/>
              <a:t>tun</a:t>
            </a:r>
            <a:r>
              <a:rPr lang="en-GB" sz="2800" dirty="0"/>
              <a:t>?</a:t>
            </a:r>
          </a:p>
          <a:p>
            <a:pPr marL="514350" indent="-514350">
              <a:lnSpc>
                <a:spcPct val="95000"/>
              </a:lnSpc>
              <a:buFont typeface="+mj-lt"/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n-GB" sz="2800" dirty="0" err="1"/>
              <a:t>Wie</a:t>
            </a:r>
            <a:r>
              <a:rPr lang="en-GB" sz="2800" dirty="0"/>
              <a:t> </a:t>
            </a:r>
            <a:r>
              <a:rPr lang="en-GB" sz="2800" dirty="0" err="1"/>
              <a:t>weiß</a:t>
            </a:r>
            <a:r>
              <a:rPr lang="en-GB" sz="2800" dirty="0"/>
              <a:t> </a:t>
            </a:r>
            <a:r>
              <a:rPr lang="en-GB" sz="2800" dirty="0" err="1"/>
              <a:t>ich</a:t>
            </a:r>
            <a:r>
              <a:rPr lang="en-GB" sz="2800" dirty="0"/>
              <a:t> </a:t>
            </a:r>
            <a:r>
              <a:rPr lang="en-GB" sz="2800" dirty="0" err="1"/>
              <a:t>denn</a:t>
            </a:r>
            <a:r>
              <a:rPr lang="en-GB" sz="2800" dirty="0"/>
              <a:t> </a:t>
            </a:r>
            <a:r>
              <a:rPr lang="en-GB" sz="2800" dirty="0" err="1"/>
              <a:t>jetzt</a:t>
            </a:r>
            <a:r>
              <a:rPr lang="en-GB" sz="2800" dirty="0"/>
              <a:t>, </a:t>
            </a:r>
            <a:r>
              <a:rPr lang="en-GB" sz="2800" dirty="0" err="1"/>
              <a:t>ob</a:t>
            </a:r>
            <a:r>
              <a:rPr lang="en-GB" sz="2800" dirty="0"/>
              <a:t> </a:t>
            </a:r>
            <a:r>
              <a:rPr lang="en-GB" sz="2800" dirty="0" err="1"/>
              <a:t>ich</a:t>
            </a:r>
            <a:r>
              <a:rPr lang="en-GB" sz="2800" dirty="0"/>
              <a:t> </a:t>
            </a:r>
            <a:r>
              <a:rPr lang="en-GB" sz="2800" dirty="0" err="1"/>
              <a:t>Französisch</a:t>
            </a:r>
            <a:r>
              <a:rPr lang="en-GB" sz="2800" dirty="0"/>
              <a:t> </a:t>
            </a:r>
            <a:r>
              <a:rPr lang="en-GB" sz="2800" dirty="0" err="1"/>
              <a:t>wählen</a:t>
            </a:r>
            <a:r>
              <a:rPr lang="en-GB" sz="2800" dirty="0"/>
              <a:t> </a:t>
            </a:r>
            <a:r>
              <a:rPr lang="en-GB" sz="2800" dirty="0" err="1"/>
              <a:t>sollte</a:t>
            </a:r>
            <a:r>
              <a:rPr lang="en-GB" sz="2800" dirty="0"/>
              <a:t> </a:t>
            </a:r>
            <a:r>
              <a:rPr lang="en-GB" sz="2800" dirty="0" err="1"/>
              <a:t>oder</a:t>
            </a:r>
            <a:r>
              <a:rPr lang="en-GB" sz="2800" dirty="0"/>
              <a:t> </a:t>
            </a:r>
            <a:r>
              <a:rPr lang="en-GB" sz="2800" dirty="0" err="1"/>
              <a:t>lieber</a:t>
            </a:r>
            <a:r>
              <a:rPr lang="en-GB" sz="2800" dirty="0"/>
              <a:t> </a:t>
            </a:r>
            <a:r>
              <a:rPr lang="en-GB" sz="2800" dirty="0" err="1"/>
              <a:t>nicht</a:t>
            </a:r>
            <a:r>
              <a:rPr lang="en-GB" sz="2800" dirty="0"/>
              <a:t>?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891689502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Grü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783</Words>
  <Application>Microsoft Office PowerPoint</Application>
  <PresentationFormat>Breitbild</PresentationFormat>
  <Paragraphs>172</Paragraphs>
  <Slides>26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7" baseType="lpstr">
      <vt:lpstr>Rückblick</vt:lpstr>
      <vt:lpstr>Wahlpflichtunterricht</vt:lpstr>
      <vt:lpstr>Zusatzunterricht in der Hauptschule</vt:lpstr>
      <vt:lpstr>Wahlpflichtunterricht in der Realschule</vt:lpstr>
      <vt:lpstr>Notengebung in der Realschule</vt:lpstr>
      <vt:lpstr>Wie kann ich mich einwählen?</vt:lpstr>
      <vt:lpstr>WPU Deutsch: Kreatives Arbeiten</vt:lpstr>
      <vt:lpstr>WPU NaWi: Wissenschaftliches Arbeiten</vt:lpstr>
      <vt:lpstr>Französisch</vt:lpstr>
      <vt:lpstr>„Ich habe da mal `ne Frage…“</vt:lpstr>
      <vt:lpstr>1. Wo spricht man Französisch?</vt:lpstr>
      <vt:lpstr>PowerPoint-Präsentation</vt:lpstr>
      <vt:lpstr>„So viele Länder sprechen Französisch?“</vt:lpstr>
      <vt:lpstr>2. Warum sollte ich Französisch  in der R7 wählen?</vt:lpstr>
      <vt:lpstr>Zusätzliche Möglichkeiten</vt:lpstr>
      <vt:lpstr>Zusätzliche Möglichkeiten</vt:lpstr>
      <vt:lpstr>3. Ist Französisch „schwer“?</vt:lpstr>
      <vt:lpstr>Fremdes und Bekanntes -  Essen und Trinken</vt:lpstr>
      <vt:lpstr>Fremdes und Bekanntes -  Essen und Trinken</vt:lpstr>
      <vt:lpstr>Fremdes und Bekanntes – Kultur</vt:lpstr>
      <vt:lpstr>Fremdes und Bekanntes – Kultur</vt:lpstr>
      <vt:lpstr>4. Was muss ich alles machen?</vt:lpstr>
      <vt:lpstr>5. Du solltest Französisch wählen, wenn Du…</vt:lpstr>
      <vt:lpstr>5. Du solltest Französisch nicht wählen, wenn Du…</vt:lpstr>
      <vt:lpstr>Französisch</vt:lpstr>
      <vt:lpstr>Französisch</vt:lpstr>
      <vt:lpstr>Wichtig!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Wahlpflichtunterricht</dc:title>
  <dc:creator>Scheuerer, Franziska (Lichtbergschule Eiterfeld)</dc:creator>
  <cp:lastModifiedBy>Stefan Hinz</cp:lastModifiedBy>
  <cp:revision>52</cp:revision>
  <cp:lastPrinted>2026-05-18T05:29:16Z</cp:lastPrinted>
  <dcterms:created xsi:type="dcterms:W3CDTF">2024-05-22T13:45:30Z</dcterms:created>
  <dcterms:modified xsi:type="dcterms:W3CDTF">2026-05-18T17:03:07Z</dcterms:modified>
</cp:coreProperties>
</file>